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jRlG9QChH71eplhcPg0qWvT9JR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48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1"/>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305" y="0"/>
            <a:ext cx="12191696"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6" name="Google Shape;86;p1"/>
          <p:cNvGrpSpPr/>
          <p:nvPr/>
        </p:nvGrpSpPr>
        <p:grpSpPr>
          <a:xfrm>
            <a:off x="1303402" y="3985"/>
            <a:ext cx="9772765" cy="6858000"/>
            <a:chOff x="1303402" y="3985"/>
            <a:chExt cx="9772765" cy="6858000"/>
          </a:xfrm>
        </p:grpSpPr>
        <p:sp>
          <p:nvSpPr>
            <p:cNvPr id="87" name="Google Shape;87;p1"/>
            <p:cNvSpPr/>
            <p:nvPr/>
          </p:nvSpPr>
          <p:spPr>
            <a:xfrm>
              <a:off x="1560551" y="3985"/>
              <a:ext cx="9313016" cy="6858000"/>
            </a:xfrm>
            <a:custGeom>
              <a:avLst/>
              <a:gdLst/>
              <a:ahLst/>
              <a:cxnLst/>
              <a:rect l="l" t="t" r="r" b="b"/>
              <a:pathLst>
                <a:path w="9313016" h="6858000" extrusionOk="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1"/>
            <p:cNvSpPr/>
            <p:nvPr/>
          </p:nvSpPr>
          <p:spPr>
            <a:xfrm>
              <a:off x="1659468" y="3985"/>
              <a:ext cx="9065550" cy="6858000"/>
            </a:xfrm>
            <a:custGeom>
              <a:avLst/>
              <a:gdLst/>
              <a:ahLst/>
              <a:cxnLst/>
              <a:rect l="l" t="t" r="r" b="b"/>
              <a:pathLst>
                <a:path w="9065550" h="6858000" extrusionOk="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p:nvPr/>
          </p:nvSpPr>
          <p:spPr>
            <a:xfrm>
              <a:off x="1648217" y="3985"/>
              <a:ext cx="9088051" cy="6858000"/>
            </a:xfrm>
            <a:custGeom>
              <a:avLst/>
              <a:gdLst/>
              <a:ahLst/>
              <a:cxnLst/>
              <a:rect l="l" t="t" r="r" b="b"/>
              <a:pathLst>
                <a:path w="9088051" h="6858000" extrusionOk="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29061" y="3985"/>
              <a:ext cx="9107210" cy="6858000"/>
            </a:xfrm>
            <a:custGeom>
              <a:avLst/>
              <a:gdLst/>
              <a:ahLst/>
              <a:cxnLst/>
              <a:rect l="l" t="t" r="r" b="b"/>
              <a:pathLst>
                <a:path w="9107210" h="6858000" extrusionOk="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303402" y="3985"/>
              <a:ext cx="9767847" cy="6858000"/>
            </a:xfrm>
            <a:custGeom>
              <a:avLst/>
              <a:gdLst/>
              <a:ahLst/>
              <a:cxnLst/>
              <a:rect l="l" t="t" r="r" b="b"/>
              <a:pathLst>
                <a:path w="9767847" h="6858000" extrusionOk="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1318434" y="3985"/>
              <a:ext cx="9747620" cy="6858000"/>
            </a:xfrm>
            <a:custGeom>
              <a:avLst/>
              <a:gdLst/>
              <a:ahLst/>
              <a:cxnLst/>
              <a:rect l="l" t="t" r="r" b="b"/>
              <a:pathLst>
                <a:path w="9747620" h="6858000" extrusionOk="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a:off x="1308320" y="3985"/>
              <a:ext cx="9767847" cy="6858000"/>
            </a:xfrm>
            <a:custGeom>
              <a:avLst/>
              <a:gdLst/>
              <a:ahLst/>
              <a:cxnLst/>
              <a:rect l="l" t="t" r="r" b="b"/>
              <a:pathLst>
                <a:path w="9767847" h="6858000" extrusionOk="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4" name="Google Shape;94;p1"/>
          <p:cNvSpPr txBox="1">
            <a:spLocks noGrp="1"/>
          </p:cNvSpPr>
          <p:nvPr>
            <p:ph type="ctrTitle"/>
          </p:nvPr>
        </p:nvSpPr>
        <p:spPr>
          <a:xfrm>
            <a:off x="3215729" y="1764407"/>
            <a:ext cx="5760846" cy="231031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200"/>
              <a:buFont typeface="Calibri"/>
              <a:buNone/>
            </a:pPr>
            <a:r>
              <a:rPr lang="en-US" sz="5200">
                <a:solidFill>
                  <a:schemeClr val="dk2"/>
                </a:solidFill>
              </a:rPr>
              <a:t>The Right Loom for Me</a:t>
            </a:r>
            <a:br>
              <a:rPr lang="en-US" sz="5200">
                <a:solidFill>
                  <a:schemeClr val="dk2"/>
                </a:solidFill>
              </a:rPr>
            </a:br>
            <a:endParaRPr sz="5200">
              <a:solidFill>
                <a:schemeClr val="dk2"/>
              </a:solidFill>
            </a:endParaRPr>
          </a:p>
        </p:txBody>
      </p:sp>
      <p:sp>
        <p:nvSpPr>
          <p:cNvPr id="95" name="Google Shape;95;p1"/>
          <p:cNvSpPr txBox="1">
            <a:spLocks noGrp="1"/>
          </p:cNvSpPr>
          <p:nvPr>
            <p:ph type="subTitle" idx="1"/>
          </p:nvPr>
        </p:nvSpPr>
        <p:spPr>
          <a:xfrm>
            <a:off x="3215729" y="4165152"/>
            <a:ext cx="5760846" cy="68207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000"/>
              <a:buNone/>
            </a:pPr>
            <a:r>
              <a:rPr lang="en-US" sz="2000" dirty="0">
                <a:solidFill>
                  <a:schemeClr val="dk2"/>
                </a:solidFill>
              </a:rPr>
              <a:t>By  members of the Rag Rug Study Group: Judy Larson, Barb </a:t>
            </a:r>
            <a:r>
              <a:rPr lang="en-US" sz="2000" dirty="0" err="1">
                <a:solidFill>
                  <a:schemeClr val="dk2"/>
                </a:solidFill>
              </a:rPr>
              <a:t>Yarusso</a:t>
            </a:r>
            <a:r>
              <a:rPr lang="en-US" sz="2000" dirty="0">
                <a:solidFill>
                  <a:schemeClr val="dk2"/>
                </a:solidFill>
              </a:rPr>
              <a:t>, and Linnie York</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0" descr="A picture containing text, table, indoor, desk&#10;&#10;Description automatically generated"/>
          <p:cNvPicPr preferRelativeResize="0"/>
          <p:nvPr/>
        </p:nvPicPr>
        <p:blipFill rotWithShape="1">
          <a:blip r:embed="rId3">
            <a:alphaModFix/>
          </a:blip>
          <a:srcRect/>
          <a:stretch/>
        </p:blipFill>
        <p:spPr>
          <a:xfrm>
            <a:off x="8839200" y="2002188"/>
            <a:ext cx="3352800" cy="4470400"/>
          </a:xfrm>
          <a:prstGeom prst="rect">
            <a:avLst/>
          </a:prstGeom>
          <a:noFill/>
          <a:ln>
            <a:noFill/>
          </a:ln>
        </p:spPr>
      </p:pic>
      <p:pic>
        <p:nvPicPr>
          <p:cNvPr id="178" name="Google Shape;178;p10" descr="A picture containing indoor, floor, wooden, seat&#10;&#10;Description automatically generated"/>
          <p:cNvPicPr preferRelativeResize="0"/>
          <p:nvPr/>
        </p:nvPicPr>
        <p:blipFill rotWithShape="1">
          <a:blip r:embed="rId4">
            <a:alphaModFix/>
          </a:blip>
          <a:srcRect l="4110" t="7429" b="28986"/>
          <a:stretch/>
        </p:blipFill>
        <p:spPr>
          <a:xfrm>
            <a:off x="191028" y="239486"/>
            <a:ext cx="4457171" cy="3940628"/>
          </a:xfrm>
          <a:prstGeom prst="rect">
            <a:avLst/>
          </a:prstGeom>
          <a:noFill/>
          <a:ln>
            <a:noFill/>
          </a:ln>
        </p:spPr>
      </p:pic>
      <p:sp>
        <p:nvSpPr>
          <p:cNvPr id="179" name="Google Shape;179;p10"/>
          <p:cNvSpPr txBox="1"/>
          <p:nvPr/>
        </p:nvSpPr>
        <p:spPr>
          <a:xfrm>
            <a:off x="4879522" y="1371600"/>
            <a:ext cx="27099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Front levers on 8 shaft loom</a:t>
            </a:r>
            <a:endParaRPr/>
          </a:p>
        </p:txBody>
      </p:sp>
      <p:pic>
        <p:nvPicPr>
          <p:cNvPr id="180" name="Google Shape;180;p10" descr="A picture containing text, indoor, wooden, shelf&#10;&#10;Description automatically generated"/>
          <p:cNvPicPr preferRelativeResize="0"/>
          <p:nvPr/>
        </p:nvPicPr>
        <p:blipFill rotWithShape="1">
          <a:blip r:embed="rId5">
            <a:alphaModFix/>
          </a:blip>
          <a:srcRect/>
          <a:stretch/>
        </p:blipFill>
        <p:spPr>
          <a:xfrm>
            <a:off x="4922156" y="3689154"/>
            <a:ext cx="3643086" cy="3093357"/>
          </a:xfrm>
          <a:prstGeom prst="rect">
            <a:avLst/>
          </a:prstGeom>
          <a:noFill/>
          <a:ln>
            <a:noFill/>
          </a:ln>
        </p:spPr>
      </p:pic>
      <p:sp>
        <p:nvSpPr>
          <p:cNvPr id="181" name="Google Shape;181;p10"/>
          <p:cNvSpPr txBox="1"/>
          <p:nvPr/>
        </p:nvSpPr>
        <p:spPr>
          <a:xfrm>
            <a:off x="5059135" y="2891847"/>
            <a:ext cx="36430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Side levers on a 4 shaft Structo Artcraft Loom</a:t>
            </a:r>
            <a:endParaRPr/>
          </a:p>
        </p:txBody>
      </p:sp>
      <p:sp>
        <p:nvSpPr>
          <p:cNvPr id="182" name="Google Shape;182;p10"/>
          <p:cNvSpPr txBox="1"/>
          <p:nvPr/>
        </p:nvSpPr>
        <p:spPr>
          <a:xfrm>
            <a:off x="9056913" y="1632856"/>
            <a:ext cx="27099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Locking Levers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11"/>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11"/>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1"/>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11"/>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11"/>
          <p:cNvSpPr txBox="1">
            <a:spLocks noGrp="1"/>
          </p:cNvSpPr>
          <p:nvPr>
            <p:ph type="title"/>
          </p:nvPr>
        </p:nvSpPr>
        <p:spPr>
          <a:xfrm>
            <a:off x="187036" y="360041"/>
            <a:ext cx="11545614" cy="10336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sz="4000">
                <a:solidFill>
                  <a:srgbClr val="FFFFFF"/>
                </a:solidFill>
                <a:latin typeface="Calibri"/>
                <a:ea typeface="Calibri"/>
                <a:cs typeface="Calibri"/>
                <a:sym typeface="Calibri"/>
              </a:rPr>
              <a:t>Floor Looms</a:t>
            </a:r>
            <a:br>
              <a:rPr lang="en-US" sz="4000">
                <a:solidFill>
                  <a:srgbClr val="FFFFFF"/>
                </a:solidFill>
                <a:latin typeface="Calibri"/>
                <a:ea typeface="Calibri"/>
                <a:cs typeface="Calibri"/>
                <a:sym typeface="Calibri"/>
              </a:rPr>
            </a:br>
            <a:endParaRPr sz="3100">
              <a:solidFill>
                <a:srgbClr val="FFFFFF"/>
              </a:solidFill>
              <a:latin typeface="Calibri"/>
              <a:ea typeface="Calibri"/>
              <a:cs typeface="Calibri"/>
              <a:sym typeface="Calibri"/>
            </a:endParaRPr>
          </a:p>
        </p:txBody>
      </p:sp>
      <p:sp>
        <p:nvSpPr>
          <p:cNvPr id="193" name="Google Shape;193;p11"/>
          <p:cNvSpPr txBox="1">
            <a:spLocks noGrp="1"/>
          </p:cNvSpPr>
          <p:nvPr>
            <p:ph type="body" idx="1"/>
          </p:nvPr>
        </p:nvSpPr>
        <p:spPr>
          <a:xfrm>
            <a:off x="187036" y="1753751"/>
            <a:ext cx="12004960" cy="510424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600"/>
              <a:buChar char="•"/>
            </a:pPr>
            <a:r>
              <a:rPr lang="en-US" sz="2600"/>
              <a:t>Good for weaving rugs, scarves, runners, blankets, and also finer weavings.  </a:t>
            </a:r>
            <a:endParaRPr/>
          </a:p>
          <a:p>
            <a:pPr marL="228600" lvl="0" indent="-228600" algn="l" rtl="0">
              <a:lnSpc>
                <a:spcPct val="90000"/>
              </a:lnSpc>
              <a:spcBef>
                <a:spcPts val="1000"/>
              </a:spcBef>
              <a:spcAft>
                <a:spcPts val="0"/>
              </a:spcAft>
              <a:buClr>
                <a:schemeClr val="dk1"/>
              </a:buClr>
              <a:buSzPts val="2600"/>
              <a:buChar char="•"/>
            </a:pPr>
            <a:r>
              <a:rPr lang="en-US" sz="2600"/>
              <a:t>Rugs require a strong frame that supports good tension. </a:t>
            </a:r>
            <a:endParaRPr/>
          </a:p>
          <a:p>
            <a:pPr marL="342900" lvl="0" indent="-228600" algn="l" rtl="0">
              <a:lnSpc>
                <a:spcPct val="90000"/>
              </a:lnSpc>
              <a:spcBef>
                <a:spcPts val="1000"/>
              </a:spcBef>
              <a:spcAft>
                <a:spcPts val="0"/>
              </a:spcAft>
              <a:buClr>
                <a:schemeClr val="dk1"/>
              </a:buClr>
              <a:buSzPts val="2600"/>
              <a:buChar char="•"/>
            </a:pPr>
            <a:r>
              <a:rPr lang="en-US" sz="2600"/>
              <a:t>Shafts: 2, 4,6,8,10, 12, or 16.  Pattern choices increase with shafts.</a:t>
            </a:r>
            <a:endParaRPr/>
          </a:p>
          <a:p>
            <a:pPr marL="342900" lvl="0" indent="-228600" algn="l" rtl="0">
              <a:lnSpc>
                <a:spcPct val="90000"/>
              </a:lnSpc>
              <a:spcBef>
                <a:spcPts val="1000"/>
              </a:spcBef>
              <a:spcAft>
                <a:spcPts val="0"/>
              </a:spcAft>
              <a:buClr>
                <a:schemeClr val="dk1"/>
              </a:buClr>
              <a:buSzPts val="2600"/>
              <a:buChar char="•"/>
            </a:pPr>
            <a:r>
              <a:rPr lang="en-US" sz="2600"/>
              <a:t>Footprints vary from 22 x 36 to 72 by 60.  Height also varies from 36 to 72 inches tall. </a:t>
            </a:r>
            <a:endParaRPr/>
          </a:p>
          <a:p>
            <a:pPr marL="342900" lvl="0" indent="-228600" algn="l" rtl="0">
              <a:lnSpc>
                <a:spcPct val="90000"/>
              </a:lnSpc>
              <a:spcBef>
                <a:spcPts val="1000"/>
              </a:spcBef>
              <a:spcAft>
                <a:spcPts val="0"/>
              </a:spcAft>
              <a:buClr>
                <a:schemeClr val="dk1"/>
              </a:buClr>
              <a:buSzPts val="2600"/>
              <a:buChar char="•"/>
            </a:pPr>
            <a:r>
              <a:rPr lang="en-US" sz="2600"/>
              <a:t>Some come apart for moving, or have parts that fold in for transporting. </a:t>
            </a:r>
            <a:endParaRPr/>
          </a:p>
          <a:p>
            <a:pPr marL="342900" lvl="0" indent="-228600" algn="l" rtl="0">
              <a:lnSpc>
                <a:spcPct val="90000"/>
              </a:lnSpc>
              <a:spcBef>
                <a:spcPts val="1000"/>
              </a:spcBef>
              <a:spcAft>
                <a:spcPts val="0"/>
              </a:spcAft>
              <a:buClr>
                <a:schemeClr val="dk1"/>
              </a:buClr>
              <a:buSzPts val="2600"/>
              <a:buChar char="•"/>
            </a:pPr>
            <a:r>
              <a:rPr lang="en-US" sz="2600"/>
              <a:t>Some have beams and beater bars that can be removed to allow for easy access to thread the heddles. </a:t>
            </a:r>
            <a:endParaRPr/>
          </a:p>
          <a:p>
            <a:pPr marL="342900" lvl="0" indent="-228600" algn="l" rtl="0">
              <a:lnSpc>
                <a:spcPct val="90000"/>
              </a:lnSpc>
              <a:spcBef>
                <a:spcPts val="1000"/>
              </a:spcBef>
              <a:spcAft>
                <a:spcPts val="0"/>
              </a:spcAft>
              <a:buClr>
                <a:schemeClr val="dk1"/>
              </a:buClr>
              <a:buSzPts val="2600"/>
              <a:buChar char="•"/>
            </a:pPr>
            <a:r>
              <a:rPr lang="en-US" sz="2600"/>
              <a:t>Some have adjustable heights for the beater bar and bench.  </a:t>
            </a:r>
            <a:endParaRPr/>
          </a:p>
          <a:p>
            <a:pPr marL="342900" lvl="0" indent="-63500" algn="l" rtl="0">
              <a:lnSpc>
                <a:spcPct val="90000"/>
              </a:lnSpc>
              <a:spcBef>
                <a:spcPts val="1000"/>
              </a:spcBef>
              <a:spcAft>
                <a:spcPts val="0"/>
              </a:spcAft>
              <a:buClr>
                <a:schemeClr val="dk1"/>
              </a:buClr>
              <a:buSzPts val="2600"/>
              <a:buNone/>
            </a:pPr>
            <a:endParaRPr sz="2600"/>
          </a:p>
          <a:p>
            <a:pPr marL="228600" lvl="0" indent="-146050" algn="l" rtl="0">
              <a:lnSpc>
                <a:spcPct val="90000"/>
              </a:lnSpc>
              <a:spcBef>
                <a:spcPts val="1000"/>
              </a:spcBef>
              <a:spcAft>
                <a:spcPts val="0"/>
              </a:spcAft>
              <a:buClr>
                <a:schemeClr val="dk1"/>
              </a:buClr>
              <a:buSzPts val="1300"/>
              <a:buNone/>
            </a:pPr>
            <a:endParaRPr sz="1300"/>
          </a:p>
        </p:txBody>
      </p:sp>
      <p:sp>
        <p:nvSpPr>
          <p:cNvPr id="194" name="Google Shape;194;p11"/>
          <p:cNvSpPr txBox="1"/>
          <p:nvPr/>
        </p:nvSpPr>
        <p:spPr>
          <a:xfrm>
            <a:off x="5638800" y="2971800"/>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12"/>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2"/>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12"/>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12"/>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2"/>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Types of Floor Looms</a:t>
            </a:r>
            <a:endParaRPr/>
          </a:p>
        </p:txBody>
      </p:sp>
      <p:sp>
        <p:nvSpPr>
          <p:cNvPr id="205" name="Google Shape;205;p12"/>
          <p:cNvSpPr txBox="1">
            <a:spLocks noGrp="1"/>
          </p:cNvSpPr>
          <p:nvPr>
            <p:ph type="body" idx="1"/>
          </p:nvPr>
        </p:nvSpPr>
        <p:spPr>
          <a:xfrm>
            <a:off x="1371599" y="2318197"/>
            <a:ext cx="9724031" cy="3683358"/>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0"/>
              </a:spcBef>
              <a:spcAft>
                <a:spcPts val="0"/>
              </a:spcAft>
              <a:buClr>
                <a:schemeClr val="dk1"/>
              </a:buClr>
              <a:buSzPts val="2400"/>
              <a:buChar char="•"/>
            </a:pPr>
            <a:r>
              <a:rPr lang="en-US" sz="2400"/>
              <a:t> Jack/ Direct Tie up looms raise shafts to put a set of warp strings under tension while the other warps rest on the shuttle race. The shafts are raised by jacks that push the shafts up, or a pulley and cord that lift the shafts up. </a:t>
            </a:r>
            <a:endParaRPr/>
          </a:p>
          <a:p>
            <a:pPr marL="457200" lvl="0" indent="-342900" algn="l" rtl="0">
              <a:lnSpc>
                <a:spcPct val="90000"/>
              </a:lnSpc>
              <a:spcBef>
                <a:spcPts val="1000"/>
              </a:spcBef>
              <a:spcAft>
                <a:spcPts val="0"/>
              </a:spcAft>
              <a:buClr>
                <a:schemeClr val="dk1"/>
              </a:buClr>
              <a:buSzPts val="2400"/>
              <a:buChar char="•"/>
            </a:pPr>
            <a:r>
              <a:rPr lang="en-US" sz="2400"/>
              <a:t> Counterbalance looms raise and lower shafts thru a roller or pulley system, so shafts are raised or lowered in opposing pairs.</a:t>
            </a:r>
            <a:endParaRPr/>
          </a:p>
          <a:p>
            <a:pPr marL="457200" lvl="0" indent="-342900" algn="l" rtl="0">
              <a:lnSpc>
                <a:spcPct val="90000"/>
              </a:lnSpc>
              <a:spcBef>
                <a:spcPts val="1000"/>
              </a:spcBef>
              <a:spcAft>
                <a:spcPts val="0"/>
              </a:spcAft>
              <a:buClr>
                <a:schemeClr val="dk1"/>
              </a:buClr>
              <a:buSzPts val="2400"/>
              <a:buChar char="•"/>
            </a:pPr>
            <a:r>
              <a:rPr lang="en-US" sz="2400"/>
              <a:t>Countermarche looms have double sets of lamms so every shaft is raised or lowered to keep tension consistent.</a:t>
            </a:r>
            <a:endParaRPr/>
          </a:p>
          <a:p>
            <a:pPr marL="342900" lvl="0" indent="-101600" algn="l" rtl="0">
              <a:lnSpc>
                <a:spcPct val="90000"/>
              </a:lnSpc>
              <a:spcBef>
                <a:spcPts val="10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13"/>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13"/>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13"/>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13"/>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3"/>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sz="4000">
                <a:solidFill>
                  <a:srgbClr val="FFFFFF"/>
                </a:solidFill>
              </a:rPr>
              <a:t>Jack Looms/Direct Tie Up looms </a:t>
            </a:r>
            <a:br>
              <a:rPr lang="en-US" sz="4000">
                <a:solidFill>
                  <a:srgbClr val="FFFFFF"/>
                </a:solidFill>
              </a:rPr>
            </a:br>
            <a:r>
              <a:rPr lang="en-US" sz="4000">
                <a:solidFill>
                  <a:srgbClr val="FFFFFF"/>
                </a:solidFill>
              </a:rPr>
              <a:t>by Schacht Harrisville Kessenich Newcomb Norwood Louet Gilmore  Macomber</a:t>
            </a:r>
            <a:endParaRPr/>
          </a:p>
        </p:txBody>
      </p:sp>
      <p:sp>
        <p:nvSpPr>
          <p:cNvPr id="216" name="Google Shape;216;p13"/>
          <p:cNvSpPr txBox="1">
            <a:spLocks noGrp="1"/>
          </p:cNvSpPr>
          <p:nvPr>
            <p:ph type="body" idx="1"/>
          </p:nvPr>
        </p:nvSpPr>
        <p:spPr>
          <a:xfrm>
            <a:off x="708660" y="3268980"/>
            <a:ext cx="11132819" cy="2732575"/>
          </a:xfrm>
          <a:prstGeom prst="rect">
            <a:avLst/>
          </a:prstGeom>
          <a:noFill/>
          <a:ln>
            <a:noFill/>
          </a:ln>
        </p:spPr>
        <p:txBody>
          <a:bodyPr spcFirstLastPara="1" wrap="square" lIns="91425" tIns="45700" rIns="91425" bIns="45700" anchor="ctr" anchorCtr="0">
            <a:normAutofit fontScale="25000" lnSpcReduction="20000"/>
          </a:bodyPr>
          <a:lstStyle/>
          <a:p>
            <a:pPr marL="228600" lvl="0" indent="-228600" algn="l" rtl="0">
              <a:lnSpc>
                <a:spcPct val="90000"/>
              </a:lnSpc>
              <a:spcBef>
                <a:spcPts val="0"/>
              </a:spcBef>
              <a:spcAft>
                <a:spcPts val="0"/>
              </a:spcAft>
              <a:buClr>
                <a:schemeClr val="dk1"/>
              </a:buClr>
              <a:buSzPct val="100000"/>
              <a:buChar char="•"/>
            </a:pPr>
            <a:r>
              <a:rPr lang="en-US" sz="9600"/>
              <a:t>2,4,6,8,10, 12, 16 shafts</a:t>
            </a:r>
            <a:endParaRPr/>
          </a:p>
          <a:p>
            <a:pPr marL="228600" lvl="0" indent="-228600" algn="l" rtl="0">
              <a:lnSpc>
                <a:spcPct val="90000"/>
              </a:lnSpc>
              <a:spcBef>
                <a:spcPts val="1000"/>
              </a:spcBef>
              <a:spcAft>
                <a:spcPts val="0"/>
              </a:spcAft>
              <a:buClr>
                <a:schemeClr val="dk1"/>
              </a:buClr>
              <a:buSzPct val="100000"/>
              <a:buChar char="•"/>
            </a:pPr>
            <a:r>
              <a:rPr lang="en-US" sz="9600"/>
              <a:t>Footprints: 22x36 to 60x 60,  36-60 inches high.</a:t>
            </a:r>
            <a:endParaRPr/>
          </a:p>
          <a:p>
            <a:pPr marL="228600" lvl="0" indent="-228600" algn="l" rtl="0">
              <a:lnSpc>
                <a:spcPct val="90000"/>
              </a:lnSpc>
              <a:spcBef>
                <a:spcPts val="1000"/>
              </a:spcBef>
              <a:spcAft>
                <a:spcPts val="0"/>
              </a:spcAft>
              <a:buClr>
                <a:schemeClr val="dk1"/>
              </a:buClr>
              <a:buSzPct val="100000"/>
              <a:buChar char="•"/>
            </a:pPr>
            <a:r>
              <a:rPr lang="en-US" sz="9600"/>
              <a:t>Some fold up. Some have removable front beams. </a:t>
            </a:r>
            <a:endParaRPr/>
          </a:p>
          <a:p>
            <a:pPr marL="228600" lvl="0" indent="-228600" algn="l" rtl="0">
              <a:lnSpc>
                <a:spcPct val="90000"/>
              </a:lnSpc>
              <a:spcBef>
                <a:spcPts val="1000"/>
              </a:spcBef>
              <a:spcAft>
                <a:spcPts val="0"/>
              </a:spcAft>
              <a:buClr>
                <a:schemeClr val="dk1"/>
              </a:buClr>
              <a:buSzPct val="100000"/>
              <a:buChar char="•"/>
            </a:pPr>
            <a:r>
              <a:rPr lang="en-US" sz="9600"/>
              <a:t>Metal heddles- inserted eye or directional eyes on metal bars.   </a:t>
            </a:r>
            <a:endParaRPr/>
          </a:p>
          <a:p>
            <a:pPr marL="228600" lvl="0" indent="-228600" algn="l" rtl="0">
              <a:lnSpc>
                <a:spcPct val="90000"/>
              </a:lnSpc>
              <a:spcBef>
                <a:spcPts val="1000"/>
              </a:spcBef>
              <a:spcAft>
                <a:spcPts val="0"/>
              </a:spcAft>
              <a:buClr>
                <a:schemeClr val="dk1"/>
              </a:buClr>
              <a:buSzPct val="100000"/>
              <a:buChar char="•"/>
            </a:pPr>
            <a:r>
              <a:rPr lang="en-US" sz="9600"/>
              <a:t>Treadles are attached to one set of lamms. Easy to change tie ups. More than one treadle can be depressed at a time.</a:t>
            </a:r>
            <a:endParaRPr/>
          </a:p>
          <a:p>
            <a:pPr marL="228600" lvl="0" indent="-228600" algn="l" rtl="0">
              <a:lnSpc>
                <a:spcPct val="90000"/>
              </a:lnSpc>
              <a:spcBef>
                <a:spcPts val="1000"/>
              </a:spcBef>
              <a:spcAft>
                <a:spcPts val="0"/>
              </a:spcAft>
              <a:buClr>
                <a:schemeClr val="dk1"/>
              </a:buClr>
              <a:buSzPct val="100000"/>
              <a:buChar char="•"/>
            </a:pPr>
            <a:r>
              <a:rPr lang="en-US" sz="9600"/>
              <a:t>Jacks raise the shafts when the treadles are depressed. </a:t>
            </a:r>
            <a:endParaRPr/>
          </a:p>
          <a:p>
            <a:pPr marL="228600" lvl="0" indent="-228600" algn="l" rtl="0">
              <a:lnSpc>
                <a:spcPct val="90000"/>
              </a:lnSpc>
              <a:spcBef>
                <a:spcPts val="1000"/>
              </a:spcBef>
              <a:spcAft>
                <a:spcPts val="0"/>
              </a:spcAft>
              <a:buClr>
                <a:schemeClr val="dk1"/>
              </a:buClr>
              <a:buSzPct val="100000"/>
              <a:buChar char="•"/>
            </a:pPr>
            <a:r>
              <a:rPr lang="en-US" sz="9600"/>
              <a:t>Direct Tie Up looms raise shafts by connecting a treadle with a cord running over a pulley.</a:t>
            </a:r>
            <a:endParaRPr/>
          </a:p>
          <a:p>
            <a:pPr marL="228600" lvl="0" indent="-228600" algn="l" rtl="0">
              <a:lnSpc>
                <a:spcPct val="90000"/>
              </a:lnSpc>
              <a:spcBef>
                <a:spcPts val="1000"/>
              </a:spcBef>
              <a:spcAft>
                <a:spcPts val="0"/>
              </a:spcAft>
              <a:buClr>
                <a:schemeClr val="dk1"/>
              </a:buClr>
              <a:buSzPct val="100000"/>
              <a:buChar char="•"/>
            </a:pPr>
            <a:r>
              <a:rPr lang="en-US" sz="9600"/>
              <a:t>One set of warp strings is at tension while the others rest on the shuttle race. Too much tension causes resting shafts to float up, creating a smaller shed.</a:t>
            </a:r>
            <a:endParaRPr/>
          </a:p>
          <a:p>
            <a:pPr marL="228600" lvl="0" indent="-228600" algn="l" rtl="0">
              <a:lnSpc>
                <a:spcPct val="90000"/>
              </a:lnSpc>
              <a:spcBef>
                <a:spcPts val="1000"/>
              </a:spcBef>
              <a:spcAft>
                <a:spcPts val="0"/>
              </a:spcAft>
              <a:buClr>
                <a:schemeClr val="dk1"/>
              </a:buClr>
              <a:buSzPct val="100000"/>
              <a:buChar char="•"/>
            </a:pPr>
            <a:r>
              <a:rPr lang="en-US" sz="9600"/>
              <a:t>Some have a strong frame for rugs, some do not. </a:t>
            </a:r>
            <a:endParaRPr/>
          </a:p>
          <a:p>
            <a:pPr marL="228600" lvl="0" indent="-147637" algn="l" rtl="0">
              <a:lnSpc>
                <a:spcPct val="90000"/>
              </a:lnSpc>
              <a:spcBef>
                <a:spcPts val="1000"/>
              </a:spcBef>
              <a:spcAft>
                <a:spcPts val="0"/>
              </a:spcAft>
              <a:buClr>
                <a:schemeClr val="dk1"/>
              </a:buClr>
              <a:buSzPct val="100000"/>
              <a:buNone/>
            </a:pPr>
            <a:endParaRPr sz="5100"/>
          </a:p>
          <a:p>
            <a:pPr marL="0" lvl="0" indent="0" algn="l" rtl="0">
              <a:lnSpc>
                <a:spcPct val="90000"/>
              </a:lnSpc>
              <a:spcBef>
                <a:spcPts val="1000"/>
              </a:spcBef>
              <a:spcAft>
                <a:spcPts val="0"/>
              </a:spcAft>
              <a:buClr>
                <a:schemeClr val="dk1"/>
              </a:buClr>
              <a:buSzPct val="100000"/>
              <a:buNone/>
            </a:pPr>
            <a:endParaRPr sz="1700"/>
          </a:p>
          <a:p>
            <a:pPr marL="228600" lvl="0" indent="-201612" algn="l" rtl="0">
              <a:lnSpc>
                <a:spcPct val="90000"/>
              </a:lnSpc>
              <a:spcBef>
                <a:spcPts val="1000"/>
              </a:spcBef>
              <a:spcAft>
                <a:spcPts val="0"/>
              </a:spcAft>
              <a:buClr>
                <a:schemeClr val="dk1"/>
              </a:buClr>
              <a:buSzPct val="100000"/>
              <a:buNone/>
            </a:pPr>
            <a:endParaRPr sz="1700"/>
          </a:p>
          <a:p>
            <a:pPr marL="228600" lvl="0" indent="-201612" algn="l" rtl="0">
              <a:lnSpc>
                <a:spcPct val="90000"/>
              </a:lnSpc>
              <a:spcBef>
                <a:spcPts val="1000"/>
              </a:spcBef>
              <a:spcAft>
                <a:spcPts val="0"/>
              </a:spcAft>
              <a:buClr>
                <a:schemeClr val="dk1"/>
              </a:buClr>
              <a:buSzPct val="100000"/>
              <a:buNone/>
            </a:pPr>
            <a:endParaRPr sz="1700"/>
          </a:p>
          <a:p>
            <a:pPr marL="228600" lvl="0" indent="-201612" algn="l" rtl="0">
              <a:lnSpc>
                <a:spcPct val="90000"/>
              </a:lnSpc>
              <a:spcBef>
                <a:spcPts val="1000"/>
              </a:spcBef>
              <a:spcAft>
                <a:spcPts val="0"/>
              </a:spcAft>
              <a:buClr>
                <a:schemeClr val="dk1"/>
              </a:buClr>
              <a:buSzPct val="100000"/>
              <a:buNone/>
            </a:pPr>
            <a:endParaRPr sz="1700"/>
          </a:p>
          <a:p>
            <a:pPr marL="228600" lvl="0" indent="-201612" algn="l" rtl="0">
              <a:lnSpc>
                <a:spcPct val="90000"/>
              </a:lnSpc>
              <a:spcBef>
                <a:spcPts val="1000"/>
              </a:spcBef>
              <a:spcAft>
                <a:spcPts val="0"/>
              </a:spcAft>
              <a:buClr>
                <a:schemeClr val="dk1"/>
              </a:buClr>
              <a:buSzPct val="100000"/>
              <a:buNone/>
            </a:pPr>
            <a:endParaRPr sz="1700"/>
          </a:p>
          <a:p>
            <a:pPr marL="228600" lvl="0" indent="-201612" algn="l" rtl="0">
              <a:lnSpc>
                <a:spcPct val="90000"/>
              </a:lnSpc>
              <a:spcBef>
                <a:spcPts val="1000"/>
              </a:spcBef>
              <a:spcAft>
                <a:spcPts val="0"/>
              </a:spcAft>
              <a:buClr>
                <a:schemeClr val="dk1"/>
              </a:buClr>
              <a:buSzPct val="100000"/>
              <a:buNone/>
            </a:pPr>
            <a:endParaRPr sz="1700"/>
          </a:p>
          <a:p>
            <a:pPr marL="228600" lvl="0" indent="-201612" algn="l" rtl="0">
              <a:lnSpc>
                <a:spcPct val="90000"/>
              </a:lnSpc>
              <a:spcBef>
                <a:spcPts val="1000"/>
              </a:spcBef>
              <a:spcAft>
                <a:spcPts val="0"/>
              </a:spcAft>
              <a:buClr>
                <a:schemeClr val="dk1"/>
              </a:buClr>
              <a:buSzPct val="100000"/>
              <a:buNone/>
            </a:pP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4" descr="A picture containing music, electric organ&#10;&#10;Description automatically generated"/>
          <p:cNvPicPr preferRelativeResize="0"/>
          <p:nvPr/>
        </p:nvPicPr>
        <p:blipFill rotWithShape="1">
          <a:blip r:embed="rId3">
            <a:alphaModFix/>
          </a:blip>
          <a:srcRect/>
          <a:stretch/>
        </p:blipFill>
        <p:spPr>
          <a:xfrm>
            <a:off x="68229" y="268354"/>
            <a:ext cx="3407228" cy="2555421"/>
          </a:xfrm>
          <a:prstGeom prst="rect">
            <a:avLst/>
          </a:prstGeom>
          <a:noFill/>
          <a:ln>
            <a:noFill/>
          </a:ln>
        </p:spPr>
      </p:pic>
      <p:pic>
        <p:nvPicPr>
          <p:cNvPr id="222" name="Google Shape;222;p14" descr="A picture containing table, indoor&#10;&#10;Description automatically generated"/>
          <p:cNvPicPr preferRelativeResize="0"/>
          <p:nvPr/>
        </p:nvPicPr>
        <p:blipFill rotWithShape="1">
          <a:blip r:embed="rId4">
            <a:alphaModFix/>
          </a:blip>
          <a:srcRect/>
          <a:stretch/>
        </p:blipFill>
        <p:spPr>
          <a:xfrm>
            <a:off x="9620250" y="3429000"/>
            <a:ext cx="2571750" cy="3429000"/>
          </a:xfrm>
          <a:prstGeom prst="rect">
            <a:avLst/>
          </a:prstGeom>
          <a:noFill/>
          <a:ln>
            <a:noFill/>
          </a:ln>
        </p:spPr>
      </p:pic>
      <p:sp>
        <p:nvSpPr>
          <p:cNvPr id="223" name="Google Shape;223;p14"/>
          <p:cNvSpPr txBox="1"/>
          <p:nvPr/>
        </p:nvSpPr>
        <p:spPr>
          <a:xfrm>
            <a:off x="705853" y="2823775"/>
            <a:ext cx="250810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Norwood 8 shaft jack loom</a:t>
            </a:r>
            <a:endParaRPr/>
          </a:p>
        </p:txBody>
      </p:sp>
      <p:sp>
        <p:nvSpPr>
          <p:cNvPr id="224" name="Google Shape;224;p14"/>
          <p:cNvSpPr txBox="1"/>
          <p:nvPr/>
        </p:nvSpPr>
        <p:spPr>
          <a:xfrm>
            <a:off x="9318170" y="2454442"/>
            <a:ext cx="28738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Dorset direct tie up  4 shaft  loom</a:t>
            </a:r>
            <a:endParaRPr/>
          </a:p>
        </p:txBody>
      </p:sp>
      <p:sp>
        <p:nvSpPr>
          <p:cNvPr id="225" name="Google Shape;225;p14"/>
          <p:cNvSpPr txBox="1"/>
          <p:nvPr/>
        </p:nvSpPr>
        <p:spPr>
          <a:xfrm>
            <a:off x="3927215" y="499879"/>
            <a:ext cx="3509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Harrisville Designs 4 shaft  loom </a:t>
            </a:r>
            <a:endParaRPr/>
          </a:p>
        </p:txBody>
      </p:sp>
      <p:pic>
        <p:nvPicPr>
          <p:cNvPr id="226" name="Google Shape;226;p14" descr="A picture containing indoor, floor, wooden, wood&#10;&#10;Description automatically generated"/>
          <p:cNvPicPr preferRelativeResize="0"/>
          <p:nvPr/>
        </p:nvPicPr>
        <p:blipFill rotWithShape="1">
          <a:blip r:embed="rId5">
            <a:alphaModFix/>
          </a:blip>
          <a:srcRect l="13327"/>
          <a:stretch/>
        </p:blipFill>
        <p:spPr>
          <a:xfrm rot="5400000">
            <a:off x="6471465" y="3857716"/>
            <a:ext cx="2971982" cy="2571750"/>
          </a:xfrm>
          <a:prstGeom prst="rect">
            <a:avLst/>
          </a:prstGeom>
          <a:noFill/>
          <a:ln>
            <a:noFill/>
          </a:ln>
        </p:spPr>
      </p:pic>
      <p:sp>
        <p:nvSpPr>
          <p:cNvPr id="227" name="Google Shape;227;p14"/>
          <p:cNvSpPr txBox="1"/>
          <p:nvPr/>
        </p:nvSpPr>
        <p:spPr>
          <a:xfrm>
            <a:off x="4474855" y="3899020"/>
            <a:ext cx="23948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Newcomb 4 shaft jack loom- Sold by Sears</a:t>
            </a:r>
            <a:endParaRPr/>
          </a:p>
        </p:txBody>
      </p:sp>
      <p:pic>
        <p:nvPicPr>
          <p:cNvPr id="228" name="Google Shape;228;p14" descr="A wooden bench in a room&#10;&#10;Description automatically generated with low confidence"/>
          <p:cNvPicPr preferRelativeResize="0"/>
          <p:nvPr/>
        </p:nvPicPr>
        <p:blipFill rotWithShape="1">
          <a:blip r:embed="rId6">
            <a:alphaModFix/>
          </a:blip>
          <a:srcRect/>
          <a:stretch/>
        </p:blipFill>
        <p:spPr>
          <a:xfrm>
            <a:off x="517789" y="3429000"/>
            <a:ext cx="2508107" cy="3344142"/>
          </a:xfrm>
          <a:prstGeom prst="rect">
            <a:avLst/>
          </a:prstGeom>
          <a:noFill/>
          <a:ln>
            <a:noFill/>
          </a:ln>
        </p:spPr>
      </p:pic>
      <p:sp>
        <p:nvSpPr>
          <p:cNvPr id="229" name="Google Shape;229;p14"/>
          <p:cNvSpPr txBox="1"/>
          <p:nvPr/>
        </p:nvSpPr>
        <p:spPr>
          <a:xfrm>
            <a:off x="2969125" y="5976257"/>
            <a:ext cx="30114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Kessenich 8 shaft jack loom</a:t>
            </a:r>
            <a:endParaRPr/>
          </a:p>
        </p:txBody>
      </p:sp>
      <p:pic>
        <p:nvPicPr>
          <p:cNvPr id="230" name="Google Shape;230;p14" descr="A picture containing bench, wooden, container, wood&#10;&#10;Description automatically generated"/>
          <p:cNvPicPr preferRelativeResize="0"/>
          <p:nvPr/>
        </p:nvPicPr>
        <p:blipFill rotWithShape="1">
          <a:blip r:embed="rId7">
            <a:alphaModFix/>
          </a:blip>
          <a:srcRect/>
          <a:stretch/>
        </p:blipFill>
        <p:spPr>
          <a:xfrm>
            <a:off x="4113081" y="929154"/>
            <a:ext cx="3137307" cy="23432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5"/>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15"/>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5"/>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5"/>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5"/>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sz="4000">
                <a:solidFill>
                  <a:srgbClr val="FFFFFF"/>
                </a:solidFill>
              </a:rPr>
              <a:t>Counterbalance Looms</a:t>
            </a:r>
            <a:br>
              <a:rPr lang="en-US" sz="4000">
                <a:solidFill>
                  <a:srgbClr val="FFFFFF"/>
                </a:solidFill>
              </a:rPr>
            </a:br>
            <a:r>
              <a:rPr lang="en-US" sz="4000">
                <a:solidFill>
                  <a:srgbClr val="FFFFFF"/>
                </a:solidFill>
              </a:rPr>
              <a:t>by Glimakra  LeClerc  Hammett  Union Orco</a:t>
            </a:r>
            <a:endParaRPr sz="4000">
              <a:solidFill>
                <a:srgbClr val="FFFFFF"/>
              </a:solidFill>
            </a:endParaRPr>
          </a:p>
        </p:txBody>
      </p:sp>
      <p:sp>
        <p:nvSpPr>
          <p:cNvPr id="241" name="Google Shape;241;p15"/>
          <p:cNvSpPr txBox="1">
            <a:spLocks noGrp="1"/>
          </p:cNvSpPr>
          <p:nvPr>
            <p:ph type="body" idx="1"/>
          </p:nvPr>
        </p:nvSpPr>
        <p:spPr>
          <a:xfrm>
            <a:off x="1371599" y="2318197"/>
            <a:ext cx="9724031" cy="368335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US" sz="2000"/>
              <a:t>2,4,6,8 shafts</a:t>
            </a:r>
            <a:endParaRPr/>
          </a:p>
          <a:p>
            <a:pPr marL="228600" lvl="0" indent="-228600" algn="l" rtl="0">
              <a:lnSpc>
                <a:spcPct val="90000"/>
              </a:lnSpc>
              <a:spcBef>
                <a:spcPts val="1000"/>
              </a:spcBef>
              <a:spcAft>
                <a:spcPts val="0"/>
              </a:spcAft>
              <a:buClr>
                <a:schemeClr val="dk1"/>
              </a:buClr>
              <a:buSzPts val="2000"/>
              <a:buChar char="•"/>
            </a:pPr>
            <a:r>
              <a:rPr lang="en-US" sz="2000"/>
              <a:t>Footprints: 22x 36 to 65 x 72, 60-72 inches high.</a:t>
            </a:r>
            <a:endParaRPr/>
          </a:p>
          <a:p>
            <a:pPr marL="228600" lvl="0" indent="-228600" algn="l" rtl="0">
              <a:lnSpc>
                <a:spcPct val="90000"/>
              </a:lnSpc>
              <a:spcBef>
                <a:spcPts val="1000"/>
              </a:spcBef>
              <a:spcAft>
                <a:spcPts val="0"/>
              </a:spcAft>
              <a:buClr>
                <a:schemeClr val="dk1"/>
              </a:buClr>
              <a:buSzPts val="2000"/>
              <a:buChar char="•"/>
            </a:pPr>
            <a:r>
              <a:rPr lang="en-US" sz="2000"/>
              <a:t>Treadles are attached directly to the shafts.  Rollers or pulleys move adjacent shafts to create sheds. Single or pairs of treadles are depressed to create sheds. Each treadle raises a shaft or shafts and lowers the paired shaft or shafts. </a:t>
            </a:r>
            <a:endParaRPr/>
          </a:p>
          <a:p>
            <a:pPr marL="228600" lvl="0" indent="-228600" algn="l" rtl="0">
              <a:lnSpc>
                <a:spcPct val="90000"/>
              </a:lnSpc>
              <a:spcBef>
                <a:spcPts val="1000"/>
              </a:spcBef>
              <a:spcAft>
                <a:spcPts val="0"/>
              </a:spcAft>
              <a:buClr>
                <a:schemeClr val="dk1"/>
              </a:buClr>
              <a:buSzPts val="2000"/>
              <a:buChar char="•"/>
            </a:pPr>
            <a:r>
              <a:rPr lang="en-US" sz="2000"/>
              <a:t>Some have overhead beaters. Some have underslung beaters.</a:t>
            </a:r>
            <a:endParaRPr/>
          </a:p>
          <a:p>
            <a:pPr marL="228600" lvl="0" indent="-228600" algn="l" rtl="0">
              <a:lnSpc>
                <a:spcPct val="90000"/>
              </a:lnSpc>
              <a:spcBef>
                <a:spcPts val="1000"/>
              </a:spcBef>
              <a:spcAft>
                <a:spcPts val="0"/>
              </a:spcAft>
              <a:buClr>
                <a:schemeClr val="dk1"/>
              </a:buClr>
              <a:buSzPts val="2000"/>
              <a:buChar char="•"/>
            </a:pPr>
            <a:r>
              <a:rPr lang="en-US" sz="2000"/>
              <a:t>String or texsolv heddles, easy to add or remove. Some have metal heddles. </a:t>
            </a:r>
            <a:endParaRPr/>
          </a:p>
          <a:p>
            <a:pPr marL="228600" lvl="0" indent="-228600" algn="l" rtl="0">
              <a:lnSpc>
                <a:spcPct val="90000"/>
              </a:lnSpc>
              <a:spcBef>
                <a:spcPts val="1000"/>
              </a:spcBef>
              <a:spcAft>
                <a:spcPts val="0"/>
              </a:spcAft>
              <a:buClr>
                <a:schemeClr val="dk1"/>
              </a:buClr>
              <a:buSzPts val="2000"/>
              <a:buChar char="•"/>
            </a:pPr>
            <a:r>
              <a:rPr lang="en-US" sz="2000"/>
              <a:t>Strong box for weaving rugs and fine linens.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6" descr="Close - up of several escalators&#10;&#10;Description automatically generated with medium confidence"/>
          <p:cNvPicPr preferRelativeResize="0"/>
          <p:nvPr/>
        </p:nvPicPr>
        <p:blipFill rotWithShape="1">
          <a:blip r:embed="rId3">
            <a:alphaModFix/>
          </a:blip>
          <a:srcRect/>
          <a:stretch/>
        </p:blipFill>
        <p:spPr>
          <a:xfrm flipH="1">
            <a:off x="290906" y="3429000"/>
            <a:ext cx="1861457" cy="2481943"/>
          </a:xfrm>
          <a:prstGeom prst="rect">
            <a:avLst/>
          </a:prstGeom>
          <a:noFill/>
          <a:ln>
            <a:noFill/>
          </a:ln>
        </p:spPr>
      </p:pic>
      <p:sp>
        <p:nvSpPr>
          <p:cNvPr id="247" name="Google Shape;247;p16"/>
          <p:cNvSpPr txBox="1"/>
          <p:nvPr/>
        </p:nvSpPr>
        <p:spPr>
          <a:xfrm>
            <a:off x="221510" y="2133600"/>
            <a:ext cx="186145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Counterbalance rollers on LeClerc Fanny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4 shaft loom</a:t>
            </a:r>
            <a:endParaRPr/>
          </a:p>
        </p:txBody>
      </p:sp>
      <p:pic>
        <p:nvPicPr>
          <p:cNvPr id="248" name="Google Shape;248;p16" descr="A picture containing bedclothes, fabric&#10;&#10;Description automatically generated"/>
          <p:cNvPicPr preferRelativeResize="0"/>
          <p:nvPr/>
        </p:nvPicPr>
        <p:blipFill rotWithShape="1">
          <a:blip r:embed="rId4">
            <a:alphaModFix/>
          </a:blip>
          <a:srcRect/>
          <a:stretch/>
        </p:blipFill>
        <p:spPr>
          <a:xfrm>
            <a:off x="8632373" y="2891973"/>
            <a:ext cx="2974520" cy="3966027"/>
          </a:xfrm>
          <a:prstGeom prst="rect">
            <a:avLst/>
          </a:prstGeom>
          <a:noFill/>
          <a:ln>
            <a:noFill/>
          </a:ln>
        </p:spPr>
      </p:pic>
      <p:pic>
        <p:nvPicPr>
          <p:cNvPr id="249" name="Google Shape;249;p16" descr="A picture containing indoor, shelf&#10;&#10;Description automatically generated"/>
          <p:cNvPicPr preferRelativeResize="0"/>
          <p:nvPr/>
        </p:nvPicPr>
        <p:blipFill rotWithShape="1">
          <a:blip r:embed="rId5">
            <a:alphaModFix/>
          </a:blip>
          <a:srcRect/>
          <a:stretch/>
        </p:blipFill>
        <p:spPr>
          <a:xfrm>
            <a:off x="3676061" y="955040"/>
            <a:ext cx="2974520" cy="3982415"/>
          </a:xfrm>
          <a:prstGeom prst="rect">
            <a:avLst/>
          </a:prstGeom>
          <a:noFill/>
          <a:ln>
            <a:noFill/>
          </a:ln>
        </p:spPr>
      </p:pic>
      <p:sp>
        <p:nvSpPr>
          <p:cNvPr id="250" name="Google Shape;250;p16"/>
          <p:cNvSpPr txBox="1"/>
          <p:nvPr/>
        </p:nvSpPr>
        <p:spPr>
          <a:xfrm>
            <a:off x="6422571" y="5029200"/>
            <a:ext cx="15612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Cloth Beam and treadles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7"/>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7"/>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7"/>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7"/>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7"/>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sz="4000">
                <a:solidFill>
                  <a:srgbClr val="FFFFFF"/>
                </a:solidFill>
              </a:rPr>
              <a:t>Countermarche Looms</a:t>
            </a:r>
            <a:br>
              <a:rPr lang="en-US" sz="4000">
                <a:solidFill>
                  <a:srgbClr val="FFFFFF"/>
                </a:solidFill>
              </a:rPr>
            </a:br>
            <a:r>
              <a:rPr lang="en-US" sz="4000">
                <a:solidFill>
                  <a:srgbClr val="FFFFFF"/>
                </a:solidFill>
              </a:rPr>
              <a:t>by Glimakra  Cranbrook  Toika  Oxaback Louet </a:t>
            </a:r>
            <a:endParaRPr/>
          </a:p>
        </p:txBody>
      </p:sp>
      <p:sp>
        <p:nvSpPr>
          <p:cNvPr id="261" name="Google Shape;261;p17"/>
          <p:cNvSpPr txBox="1">
            <a:spLocks noGrp="1"/>
          </p:cNvSpPr>
          <p:nvPr>
            <p:ph type="body" idx="1"/>
          </p:nvPr>
        </p:nvSpPr>
        <p:spPr>
          <a:xfrm>
            <a:off x="1371599" y="2318197"/>
            <a:ext cx="9724031" cy="368335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a:t>4,6,8,10, 12, 16 shafts</a:t>
            </a:r>
            <a:endParaRPr/>
          </a:p>
          <a:p>
            <a:pPr marL="228600" lvl="0" indent="-228600" algn="l" rtl="0">
              <a:lnSpc>
                <a:spcPct val="90000"/>
              </a:lnSpc>
              <a:spcBef>
                <a:spcPts val="1000"/>
              </a:spcBef>
              <a:spcAft>
                <a:spcPts val="0"/>
              </a:spcAft>
              <a:buClr>
                <a:schemeClr val="dk1"/>
              </a:buClr>
              <a:buSzPts val="1700"/>
              <a:buChar char="•"/>
            </a:pPr>
            <a:r>
              <a:rPr lang="en-US" sz="1700"/>
              <a:t>Footprints: 36x48 to 120x 72, 60-72 inches high.</a:t>
            </a:r>
            <a:endParaRPr/>
          </a:p>
          <a:p>
            <a:pPr marL="228600" lvl="0" indent="-228600" algn="l" rtl="0">
              <a:lnSpc>
                <a:spcPct val="90000"/>
              </a:lnSpc>
              <a:spcBef>
                <a:spcPts val="1000"/>
              </a:spcBef>
              <a:spcAft>
                <a:spcPts val="0"/>
              </a:spcAft>
              <a:buClr>
                <a:schemeClr val="dk1"/>
              </a:buClr>
              <a:buSzPts val="1700"/>
              <a:buChar char="•"/>
            </a:pPr>
            <a:r>
              <a:rPr lang="en-US" sz="1700"/>
              <a:t>Treadles are attached to two sets of lamms, so every shaft is moved by every treadle. Upper lamms pull shafts down, and lower lamms raise shafts up, so even tension on every warp string is maintained.  Bars at the top are mounted horizontally or vertically to attach to shafts.  </a:t>
            </a:r>
            <a:endParaRPr/>
          </a:p>
          <a:p>
            <a:pPr marL="228600" lvl="0" indent="-228600" algn="l" rtl="0">
              <a:lnSpc>
                <a:spcPct val="90000"/>
              </a:lnSpc>
              <a:spcBef>
                <a:spcPts val="1000"/>
              </a:spcBef>
              <a:spcAft>
                <a:spcPts val="0"/>
              </a:spcAft>
              <a:buClr>
                <a:schemeClr val="dk1"/>
              </a:buClr>
              <a:buSzPts val="1700"/>
              <a:buChar char="•"/>
            </a:pPr>
            <a:r>
              <a:rPr lang="en-US" sz="1700"/>
              <a:t>More work to do initial treadle tie ups. 4 shafts=16 connections, 8 shafts=64 connections</a:t>
            </a:r>
            <a:endParaRPr/>
          </a:p>
          <a:p>
            <a:pPr marL="228600" lvl="0" indent="-228600" algn="l" rtl="0">
              <a:lnSpc>
                <a:spcPct val="90000"/>
              </a:lnSpc>
              <a:spcBef>
                <a:spcPts val="1000"/>
              </a:spcBef>
              <a:spcAft>
                <a:spcPts val="0"/>
              </a:spcAft>
              <a:buClr>
                <a:schemeClr val="dk1"/>
              </a:buClr>
              <a:buSzPts val="1700"/>
              <a:buChar char="•"/>
            </a:pPr>
            <a:r>
              <a:rPr lang="en-US" sz="1700"/>
              <a:t>Overhead beater bar moves easily and uses less effort to beat, as the weight is held by the upper supports. </a:t>
            </a:r>
            <a:endParaRPr/>
          </a:p>
          <a:p>
            <a:pPr marL="228600" lvl="0" indent="-228600" algn="l" rtl="0">
              <a:lnSpc>
                <a:spcPct val="90000"/>
              </a:lnSpc>
              <a:spcBef>
                <a:spcPts val="1000"/>
              </a:spcBef>
              <a:spcAft>
                <a:spcPts val="0"/>
              </a:spcAft>
              <a:buClr>
                <a:schemeClr val="dk1"/>
              </a:buClr>
              <a:buSzPts val="1700"/>
              <a:buChar char="•"/>
            </a:pPr>
            <a:r>
              <a:rPr lang="en-US" sz="1700"/>
              <a:t>On some, front beam and beater bar remove easily for heddle access. </a:t>
            </a:r>
            <a:endParaRPr/>
          </a:p>
          <a:p>
            <a:pPr marL="228600" lvl="0" indent="-228600" algn="l" rtl="0">
              <a:lnSpc>
                <a:spcPct val="90000"/>
              </a:lnSpc>
              <a:spcBef>
                <a:spcPts val="1000"/>
              </a:spcBef>
              <a:spcAft>
                <a:spcPts val="0"/>
              </a:spcAft>
              <a:buClr>
                <a:schemeClr val="dk1"/>
              </a:buClr>
              <a:buSzPts val="1700"/>
              <a:buChar char="•"/>
            </a:pPr>
            <a:r>
              <a:rPr lang="en-US" sz="1700"/>
              <a:t>String or texsolv heddles usually.  Easy to move texsolv heddles or add heddles.</a:t>
            </a:r>
            <a:endParaRPr/>
          </a:p>
          <a:p>
            <a:pPr marL="228600" lvl="0" indent="-228600" algn="l" rtl="0">
              <a:lnSpc>
                <a:spcPct val="90000"/>
              </a:lnSpc>
              <a:spcBef>
                <a:spcPts val="1000"/>
              </a:spcBef>
              <a:spcAft>
                <a:spcPts val="0"/>
              </a:spcAft>
              <a:buClr>
                <a:schemeClr val="dk1"/>
              </a:buClr>
              <a:buSzPts val="1700"/>
              <a:buChar char="•"/>
            </a:pPr>
            <a:r>
              <a:rPr lang="en-US" sz="1700"/>
              <a:t>Strong box for weaving everything from tight rugs to fine linens.</a:t>
            </a:r>
            <a:endParaRPr/>
          </a:p>
          <a:p>
            <a:pPr marL="0" lvl="0" indent="0" algn="l" rtl="0">
              <a:lnSpc>
                <a:spcPct val="90000"/>
              </a:lnSpc>
              <a:spcBef>
                <a:spcPts val="1000"/>
              </a:spcBef>
              <a:spcAft>
                <a:spcPts val="0"/>
              </a:spcAft>
              <a:buClr>
                <a:schemeClr val="dk1"/>
              </a:buClr>
              <a:buSzPts val="1700"/>
              <a:buNone/>
            </a:pPr>
            <a:endParaRPr sz="1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8" descr="A picture containing text, shelf, cluttered&#10;&#10;Description automatically generated"/>
          <p:cNvPicPr preferRelativeResize="0"/>
          <p:nvPr/>
        </p:nvPicPr>
        <p:blipFill rotWithShape="1">
          <a:blip r:embed="rId3">
            <a:alphaModFix/>
          </a:blip>
          <a:srcRect/>
          <a:stretch/>
        </p:blipFill>
        <p:spPr>
          <a:xfrm rot="5400000">
            <a:off x="6336372" y="759258"/>
            <a:ext cx="5373913" cy="4030435"/>
          </a:xfrm>
          <a:prstGeom prst="rect">
            <a:avLst/>
          </a:prstGeom>
          <a:noFill/>
          <a:ln>
            <a:noFill/>
          </a:ln>
        </p:spPr>
      </p:pic>
      <p:pic>
        <p:nvPicPr>
          <p:cNvPr id="267" name="Google Shape;267;p18" descr="A picture containing indoor, wall&#10;&#10;Description automatically generated"/>
          <p:cNvPicPr preferRelativeResize="0"/>
          <p:nvPr/>
        </p:nvPicPr>
        <p:blipFill rotWithShape="1">
          <a:blip r:embed="rId4">
            <a:alphaModFix/>
          </a:blip>
          <a:srcRect/>
          <a:stretch/>
        </p:blipFill>
        <p:spPr>
          <a:xfrm rot="5400000">
            <a:off x="1297215" y="827769"/>
            <a:ext cx="5373913" cy="4030435"/>
          </a:xfrm>
          <a:prstGeom prst="rect">
            <a:avLst/>
          </a:prstGeom>
          <a:noFill/>
          <a:ln>
            <a:noFill/>
          </a:ln>
        </p:spPr>
      </p:pic>
      <p:sp>
        <p:nvSpPr>
          <p:cNvPr id="268" name="Google Shape;268;p18"/>
          <p:cNvSpPr txBox="1"/>
          <p:nvPr/>
        </p:nvSpPr>
        <p:spPr>
          <a:xfrm>
            <a:off x="1861456" y="5539562"/>
            <a:ext cx="42454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Glimakra 10 shaft  horizontal countermarche loom</a:t>
            </a:r>
            <a:endParaRPr/>
          </a:p>
        </p:txBody>
      </p:sp>
      <p:sp>
        <p:nvSpPr>
          <p:cNvPr id="269" name="Google Shape;269;p18"/>
          <p:cNvSpPr txBox="1"/>
          <p:nvPr/>
        </p:nvSpPr>
        <p:spPr>
          <a:xfrm>
            <a:off x="7274379" y="5834985"/>
            <a:ext cx="42454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Oxaback 10 shaft vertical countermarche loom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19"/>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9"/>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9"/>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19"/>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19"/>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sz="4000">
                <a:solidFill>
                  <a:srgbClr val="FFFFFF"/>
                </a:solidFill>
              </a:rPr>
              <a:t>Dobby Looms</a:t>
            </a:r>
            <a:br>
              <a:rPr lang="en-US" sz="4000">
                <a:solidFill>
                  <a:srgbClr val="FFFFFF"/>
                </a:solidFill>
              </a:rPr>
            </a:br>
            <a:r>
              <a:rPr lang="en-US" sz="4000">
                <a:solidFill>
                  <a:srgbClr val="FFFFFF"/>
                </a:solidFill>
              </a:rPr>
              <a:t>by Megado AVL</a:t>
            </a:r>
            <a:endParaRPr/>
          </a:p>
        </p:txBody>
      </p:sp>
      <p:sp>
        <p:nvSpPr>
          <p:cNvPr id="280" name="Google Shape;280;p19"/>
          <p:cNvSpPr txBox="1">
            <a:spLocks noGrp="1"/>
          </p:cNvSpPr>
          <p:nvPr>
            <p:ph type="body" idx="1"/>
          </p:nvPr>
        </p:nvSpPr>
        <p:spPr>
          <a:xfrm>
            <a:off x="1371599" y="2318197"/>
            <a:ext cx="9724031" cy="3683358"/>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400"/>
              <a:buChar char="•"/>
            </a:pPr>
            <a:r>
              <a:rPr lang="en-US" sz="2400"/>
              <a:t>Works like a regular loom, but instead of treadles the shafts are controlled by a mechanism called a dobby.  The dobby can use chains set by hand, or computerized with a weaving software program.  </a:t>
            </a:r>
            <a:endParaRPr/>
          </a:p>
          <a:p>
            <a:pPr marL="228600" lvl="0" indent="-228600" algn="l" rtl="0">
              <a:lnSpc>
                <a:spcPct val="90000"/>
              </a:lnSpc>
              <a:spcBef>
                <a:spcPts val="1000"/>
              </a:spcBef>
              <a:spcAft>
                <a:spcPts val="0"/>
              </a:spcAft>
              <a:buClr>
                <a:schemeClr val="dk1"/>
              </a:buClr>
              <a:buSzPts val="2400"/>
              <a:buChar char="•"/>
            </a:pPr>
            <a:r>
              <a:rPr lang="en-US" sz="2400"/>
              <a:t>Advantages include no getting under the loom to tie up treadles and designs are not limited by the number of treadles, but only by the number of shafts. </a:t>
            </a:r>
            <a:endParaRPr/>
          </a:p>
          <a:p>
            <a:pPr marL="228600" lvl="0" indent="-228600" algn="l" rtl="0">
              <a:lnSpc>
                <a:spcPct val="90000"/>
              </a:lnSpc>
              <a:spcBef>
                <a:spcPts val="1000"/>
              </a:spcBef>
              <a:spcAft>
                <a:spcPts val="0"/>
              </a:spcAft>
              <a:buClr>
                <a:schemeClr val="dk1"/>
              </a:buClr>
              <a:buSzPts val="2400"/>
              <a:buChar char="•"/>
            </a:pPr>
            <a:r>
              <a:rPr lang="en-US" sz="2400"/>
              <a:t>One bar under the loom is depressed to raise the desired shafts.  With each press of the bar, the next sequence of shafts is raised. </a:t>
            </a:r>
            <a:endParaRPr/>
          </a:p>
          <a:p>
            <a:pPr marL="228600" lvl="0" indent="-228600" algn="l" rtl="0">
              <a:lnSpc>
                <a:spcPct val="90000"/>
              </a:lnSpc>
              <a:spcBef>
                <a:spcPts val="1000"/>
              </a:spcBef>
              <a:spcAft>
                <a:spcPts val="0"/>
              </a:spcAft>
              <a:buClr>
                <a:schemeClr val="dk1"/>
              </a:buClr>
              <a:buSzPts val="2400"/>
              <a:buChar char="•"/>
            </a:pPr>
            <a:r>
              <a:rPr lang="en-US" sz="2400"/>
              <a:t>The shafts are raised by screws that are pushed out and that are caught by the dobby’s black bar.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2"/>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2"/>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2"/>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2"/>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latin typeface="Calibri"/>
                <a:ea typeface="Calibri"/>
                <a:cs typeface="Calibri"/>
                <a:sym typeface="Calibri"/>
              </a:rPr>
              <a:t>Things to Consider When Choosing a Loom</a:t>
            </a:r>
            <a:endParaRPr/>
          </a:p>
        </p:txBody>
      </p:sp>
      <p:sp>
        <p:nvSpPr>
          <p:cNvPr id="106" name="Google Shape;106;p2"/>
          <p:cNvSpPr txBox="1">
            <a:spLocks noGrp="1"/>
          </p:cNvSpPr>
          <p:nvPr>
            <p:ph type="body" idx="1"/>
          </p:nvPr>
        </p:nvSpPr>
        <p:spPr>
          <a:xfrm>
            <a:off x="459347" y="1885279"/>
            <a:ext cx="11450714" cy="4116275"/>
          </a:xfrm>
          <a:prstGeom prst="rect">
            <a:avLst/>
          </a:prstGeom>
          <a:noFill/>
          <a:ln>
            <a:noFill/>
          </a:ln>
        </p:spPr>
        <p:txBody>
          <a:bodyPr spcFirstLastPara="1" wrap="square" lIns="91425" tIns="45700" rIns="91425" bIns="45700" anchor="ctr"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sz="2400"/>
              <a:t>What do you want to weave? How wide do you want to weave? </a:t>
            </a:r>
            <a:endParaRPr/>
          </a:p>
          <a:p>
            <a:pPr marL="0" lvl="0" indent="0" algn="l" rtl="0">
              <a:lnSpc>
                <a:spcPct val="90000"/>
              </a:lnSpc>
              <a:spcBef>
                <a:spcPts val="1000"/>
              </a:spcBef>
              <a:spcAft>
                <a:spcPts val="0"/>
              </a:spcAft>
              <a:buClr>
                <a:schemeClr val="accent1"/>
              </a:buClr>
              <a:buSzPct val="100000"/>
              <a:buNone/>
            </a:pPr>
            <a:r>
              <a:rPr lang="en-US" sz="2400" i="1">
                <a:solidFill>
                  <a:schemeClr val="accent1"/>
                </a:solidFill>
              </a:rPr>
              <a:t>  Scarves, bands, and runners work on narrow looms.   Rugs, blankets, and large weavings require wider looms.</a:t>
            </a:r>
            <a:endParaRPr/>
          </a:p>
          <a:p>
            <a:pPr marL="0" lvl="0" indent="0" algn="l" rtl="0">
              <a:lnSpc>
                <a:spcPct val="90000"/>
              </a:lnSpc>
              <a:spcBef>
                <a:spcPts val="1000"/>
              </a:spcBef>
              <a:spcAft>
                <a:spcPts val="0"/>
              </a:spcAft>
              <a:buClr>
                <a:schemeClr val="accent1"/>
              </a:buClr>
              <a:buSzPct val="100000"/>
              <a:buNone/>
            </a:pPr>
            <a:r>
              <a:rPr lang="en-US" sz="2400">
                <a:solidFill>
                  <a:schemeClr val="accent1"/>
                </a:solidFill>
              </a:rPr>
              <a:t>   </a:t>
            </a:r>
            <a:r>
              <a:rPr lang="en-US" sz="2400" i="1">
                <a:solidFill>
                  <a:schemeClr val="accent1"/>
                </a:solidFill>
              </a:rPr>
              <a:t>Rugs require a sturdy floor loom.  Most other weavings can be done on any loom. </a:t>
            </a:r>
            <a:endParaRPr/>
          </a:p>
          <a:p>
            <a:pPr marL="0" lvl="0" indent="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chemeClr val="dk1"/>
              </a:buClr>
              <a:buSzPct val="100000"/>
              <a:buNone/>
            </a:pPr>
            <a:r>
              <a:rPr lang="en-US" sz="2400"/>
              <a:t>Do you have any physical mobility constraints?  Is the loom adjustable to fit your body?</a:t>
            </a:r>
            <a:endParaRPr/>
          </a:p>
          <a:p>
            <a:pPr marL="0" lvl="0" indent="0" algn="l" rtl="0">
              <a:lnSpc>
                <a:spcPct val="90000"/>
              </a:lnSpc>
              <a:spcBef>
                <a:spcPts val="1000"/>
              </a:spcBef>
              <a:spcAft>
                <a:spcPts val="0"/>
              </a:spcAft>
              <a:buClr>
                <a:schemeClr val="dk1"/>
              </a:buClr>
              <a:buSzPct val="100000"/>
              <a:buNone/>
            </a:pPr>
            <a:r>
              <a:rPr lang="en-US" sz="2400"/>
              <a:t>   </a:t>
            </a:r>
            <a:r>
              <a:rPr lang="en-US" sz="2400" i="1">
                <a:solidFill>
                  <a:schemeClr val="accent1"/>
                </a:solidFill>
              </a:rPr>
              <a:t>Shoulder, back, knee or hip problems? Very tall or very short? Some looms have adjustable benches and beater bar heights. </a:t>
            </a:r>
            <a:endParaRPr sz="2400" i="1">
              <a:solidFill>
                <a:schemeClr val="accent1"/>
              </a:solidFill>
            </a:endParaRPr>
          </a:p>
          <a:p>
            <a:pPr marL="0" lvl="0" indent="0" algn="l" rtl="0">
              <a:lnSpc>
                <a:spcPct val="90000"/>
              </a:lnSpc>
              <a:spcBef>
                <a:spcPts val="1000"/>
              </a:spcBef>
              <a:spcAft>
                <a:spcPts val="0"/>
              </a:spcAft>
              <a:buClr>
                <a:schemeClr val="dk1"/>
              </a:buClr>
              <a:buSzPct val="100000"/>
              <a:buNone/>
            </a:pPr>
            <a:endParaRPr sz="2400" i="1">
              <a:solidFill>
                <a:schemeClr val="accent1"/>
              </a:solidFill>
            </a:endParaRPr>
          </a:p>
          <a:p>
            <a:pPr marL="0" lvl="0" indent="0" algn="l" rtl="0">
              <a:lnSpc>
                <a:spcPct val="90000"/>
              </a:lnSpc>
              <a:spcBef>
                <a:spcPts val="1000"/>
              </a:spcBef>
              <a:spcAft>
                <a:spcPts val="0"/>
              </a:spcAft>
              <a:buClr>
                <a:schemeClr val="dk1"/>
              </a:buClr>
              <a:buSzPct val="100000"/>
              <a:buNone/>
            </a:pPr>
            <a:r>
              <a:rPr lang="en-US" sz="2400"/>
              <a:t>How much room do you have? Does it need to be portable? Can you take it apart to move it? </a:t>
            </a:r>
            <a:endParaRPr/>
          </a:p>
          <a:p>
            <a:pPr marL="0" lvl="0" indent="0" algn="l" rtl="0">
              <a:lnSpc>
                <a:spcPct val="90000"/>
              </a:lnSpc>
              <a:spcBef>
                <a:spcPts val="1000"/>
              </a:spcBef>
              <a:spcAft>
                <a:spcPts val="0"/>
              </a:spcAft>
              <a:buClr>
                <a:schemeClr val="dk1"/>
              </a:buClr>
              <a:buSzPct val="100000"/>
              <a:buNone/>
            </a:pPr>
            <a:r>
              <a:rPr lang="en-US" sz="2400"/>
              <a:t>   </a:t>
            </a:r>
            <a:r>
              <a:rPr lang="en-US" sz="2400" i="1">
                <a:solidFill>
                  <a:schemeClr val="accent1"/>
                </a:solidFill>
              </a:rPr>
              <a:t>Some looms fold or come apart for transporting or storing. </a:t>
            </a:r>
            <a:endParaRPr/>
          </a:p>
          <a:p>
            <a:pPr marL="228600" lvl="0" indent="-134620" algn="l" rtl="0">
              <a:lnSpc>
                <a:spcPct val="90000"/>
              </a:lnSpc>
              <a:spcBef>
                <a:spcPts val="1000"/>
              </a:spcBef>
              <a:spcAft>
                <a:spcPts val="0"/>
              </a:spcAft>
              <a:buClr>
                <a:schemeClr val="dk1"/>
              </a:buClr>
              <a:buSzPct val="100000"/>
              <a:buNone/>
            </a:pPr>
            <a:endParaRPr sz="1600" i="1">
              <a:solidFill>
                <a:schemeClr val="accent1"/>
              </a:solidFill>
            </a:endParaRPr>
          </a:p>
          <a:p>
            <a:pPr marL="228600" lvl="0" indent="-134620" algn="l" rtl="0">
              <a:lnSpc>
                <a:spcPct val="90000"/>
              </a:lnSpc>
              <a:spcBef>
                <a:spcPts val="1000"/>
              </a:spcBef>
              <a:spcAft>
                <a:spcPts val="0"/>
              </a:spcAft>
              <a:buClr>
                <a:schemeClr val="dk1"/>
              </a:buClr>
              <a:buSzPct val="100000"/>
              <a:buNone/>
            </a:pP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0"/>
          <p:cNvSpPr txBox="1"/>
          <p:nvPr/>
        </p:nvSpPr>
        <p:spPr>
          <a:xfrm>
            <a:off x="957943" y="957943"/>
            <a:ext cx="94923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Dobby Looms</a:t>
            </a:r>
            <a:endParaRPr/>
          </a:p>
        </p:txBody>
      </p:sp>
      <p:pic>
        <p:nvPicPr>
          <p:cNvPr id="286" name="Google Shape;286;p20"/>
          <p:cNvPicPr preferRelativeResize="0"/>
          <p:nvPr/>
        </p:nvPicPr>
        <p:blipFill rotWithShape="1">
          <a:blip r:embed="rId3">
            <a:alphaModFix/>
          </a:blip>
          <a:srcRect t="12080"/>
          <a:stretch/>
        </p:blipFill>
        <p:spPr>
          <a:xfrm>
            <a:off x="620487" y="1327275"/>
            <a:ext cx="3321186" cy="3310039"/>
          </a:xfrm>
          <a:prstGeom prst="rect">
            <a:avLst/>
          </a:prstGeom>
          <a:noFill/>
          <a:ln>
            <a:noFill/>
          </a:ln>
        </p:spPr>
      </p:pic>
      <p:pic>
        <p:nvPicPr>
          <p:cNvPr id="287" name="Google Shape;287;p20"/>
          <p:cNvPicPr preferRelativeResize="0"/>
          <p:nvPr/>
        </p:nvPicPr>
        <p:blipFill rotWithShape="1">
          <a:blip r:embed="rId4">
            <a:alphaModFix/>
          </a:blip>
          <a:srcRect t="3241" b="17321"/>
          <a:stretch/>
        </p:blipFill>
        <p:spPr>
          <a:xfrm>
            <a:off x="4833257" y="1350861"/>
            <a:ext cx="2403203" cy="3310039"/>
          </a:xfrm>
          <a:prstGeom prst="rect">
            <a:avLst/>
          </a:prstGeom>
          <a:noFill/>
          <a:ln>
            <a:noFill/>
          </a:ln>
        </p:spPr>
      </p:pic>
      <p:pic>
        <p:nvPicPr>
          <p:cNvPr id="288" name="Google Shape;288;p20"/>
          <p:cNvPicPr preferRelativeResize="0"/>
          <p:nvPr/>
        </p:nvPicPr>
        <p:blipFill rotWithShape="1">
          <a:blip r:embed="rId5">
            <a:alphaModFix/>
          </a:blip>
          <a:srcRect/>
          <a:stretch/>
        </p:blipFill>
        <p:spPr>
          <a:xfrm>
            <a:off x="8305800" y="1350861"/>
            <a:ext cx="2403203" cy="3310039"/>
          </a:xfrm>
          <a:prstGeom prst="rect">
            <a:avLst/>
          </a:prstGeom>
          <a:noFill/>
          <a:ln>
            <a:noFill/>
          </a:ln>
        </p:spPr>
      </p:pic>
      <p:sp>
        <p:nvSpPr>
          <p:cNvPr id="289" name="Google Shape;289;p20"/>
          <p:cNvSpPr txBox="1"/>
          <p:nvPr/>
        </p:nvSpPr>
        <p:spPr>
          <a:xfrm>
            <a:off x="620487" y="5006646"/>
            <a:ext cx="33211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Computer driven Dobby loom with single treadle bar to raise shafts in draft sequences.</a:t>
            </a:r>
            <a:endParaRPr/>
          </a:p>
        </p:txBody>
      </p:sp>
      <p:sp>
        <p:nvSpPr>
          <p:cNvPr id="290" name="Google Shape;290;p20"/>
          <p:cNvSpPr txBox="1"/>
          <p:nvPr/>
        </p:nvSpPr>
        <p:spPr>
          <a:xfrm>
            <a:off x="4833258" y="4821980"/>
            <a:ext cx="673825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Computer box on the side of the loom controls the solenoids that cause the shafts to rise when the pushed out screws catch on the black bar.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21"/>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21"/>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21"/>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21"/>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21"/>
          <p:cNvSpPr txBox="1"/>
          <p:nvPr/>
        </p:nvSpPr>
        <p:spPr>
          <a:xfrm>
            <a:off x="1051561" y="1865061"/>
            <a:ext cx="10136128" cy="419764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400" u="sng">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For Rigid Heddle Looms:</a:t>
            </a:r>
            <a:endParaRPr/>
          </a:p>
          <a:p>
            <a:pPr marL="0" marR="0" lvl="0" indent="0" algn="l" rtl="0">
              <a:lnSpc>
                <a:spcPct val="90000"/>
              </a:lnSpc>
              <a:spcBef>
                <a:spcPts val="60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Inventive Weaving on a Little Loom</a:t>
            </a:r>
            <a:r>
              <a:rPr lang="en-US" sz="2400">
                <a:solidFill>
                  <a:schemeClr val="dk1"/>
                </a:solidFill>
                <a:latin typeface="Calibri"/>
                <a:ea typeface="Calibri"/>
                <a:cs typeface="Calibri"/>
                <a:sym typeface="Calibri"/>
              </a:rPr>
              <a:t> by Syne Mitchell</a:t>
            </a:r>
            <a:endParaRPr/>
          </a:p>
          <a:p>
            <a:pPr marL="0" marR="0" lvl="0" indent="0" algn="l" rtl="0">
              <a:lnSpc>
                <a:spcPct val="90000"/>
              </a:lnSpc>
              <a:spcBef>
                <a:spcPts val="60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The Weaver’s Idea Book </a:t>
            </a:r>
            <a:r>
              <a:rPr lang="en-US" sz="2400">
                <a:solidFill>
                  <a:schemeClr val="dk1"/>
                </a:solidFill>
                <a:latin typeface="Calibri"/>
                <a:ea typeface="Calibri"/>
                <a:cs typeface="Calibri"/>
                <a:sym typeface="Calibri"/>
              </a:rPr>
              <a:t> by Jane Patrick</a:t>
            </a:r>
            <a:endParaRPr/>
          </a:p>
          <a:p>
            <a:pPr marL="0" marR="0" lvl="0" indent="152400" algn="l" rtl="0">
              <a:lnSpc>
                <a:spcPct val="90000"/>
              </a:lnSpc>
              <a:spcBef>
                <a:spcPts val="6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For Floor Looms:</a:t>
            </a:r>
            <a:endParaRPr/>
          </a:p>
          <a:p>
            <a:pPr marL="0" marR="0" lvl="0" indent="0" algn="l" rtl="0">
              <a:lnSpc>
                <a:spcPct val="90000"/>
              </a:lnSpc>
              <a:spcBef>
                <a:spcPts val="60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Learn to Weave </a:t>
            </a:r>
            <a:r>
              <a:rPr lang="en-US" sz="2400">
                <a:solidFill>
                  <a:schemeClr val="dk1"/>
                </a:solidFill>
                <a:latin typeface="Calibri"/>
                <a:ea typeface="Calibri"/>
                <a:cs typeface="Calibri"/>
                <a:sym typeface="Calibri"/>
              </a:rPr>
              <a:t>by Deb Chandler</a:t>
            </a:r>
            <a:endParaRPr/>
          </a:p>
          <a:p>
            <a:pPr marL="0" marR="0" lvl="0" indent="0" algn="l" rtl="0">
              <a:lnSpc>
                <a:spcPct val="90000"/>
              </a:lnSpc>
              <a:spcBef>
                <a:spcPts val="60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The Big Book of Weaving</a:t>
            </a:r>
            <a:r>
              <a:rPr lang="en-US" sz="2400">
                <a:solidFill>
                  <a:schemeClr val="dk1"/>
                </a:solidFill>
                <a:latin typeface="Calibri"/>
                <a:ea typeface="Calibri"/>
                <a:cs typeface="Calibri"/>
                <a:sym typeface="Calibri"/>
              </a:rPr>
              <a:t>  by Laila Lundell</a:t>
            </a:r>
            <a:endParaRPr sz="24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The Weaver’s Companion  </a:t>
            </a:r>
            <a:r>
              <a:rPr lang="en-US" sz="2400">
                <a:solidFill>
                  <a:schemeClr val="dk1"/>
                </a:solidFill>
                <a:latin typeface="Calibri"/>
                <a:ea typeface="Calibri"/>
                <a:cs typeface="Calibri"/>
                <a:sym typeface="Calibri"/>
              </a:rPr>
              <a:t>by Handwoven Magazine</a:t>
            </a:r>
            <a:endParaRPr/>
          </a:p>
          <a:p>
            <a:pPr marL="0" marR="0" lvl="0" indent="0" algn="l" rtl="0">
              <a:lnSpc>
                <a:spcPct val="90000"/>
              </a:lnSpc>
              <a:spcBef>
                <a:spcPts val="60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rPr>
              <a:t>The Rag Rug Handbook  </a:t>
            </a:r>
            <a:r>
              <a:rPr lang="en-US" sz="2400">
                <a:solidFill>
                  <a:schemeClr val="dk1"/>
                </a:solidFill>
                <a:latin typeface="Calibri"/>
                <a:ea typeface="Calibri"/>
                <a:cs typeface="Calibri"/>
                <a:sym typeface="Calibri"/>
              </a:rPr>
              <a:t>by Janet Meany and Paula Pfaff</a:t>
            </a:r>
            <a:endParaRPr/>
          </a:p>
        </p:txBody>
      </p:sp>
      <p:sp>
        <p:nvSpPr>
          <p:cNvPr id="301" name="Google Shape;301;p21"/>
          <p:cNvSpPr txBox="1"/>
          <p:nvPr/>
        </p:nvSpPr>
        <p:spPr>
          <a:xfrm>
            <a:off x="1051560" y="274320"/>
            <a:ext cx="90754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Recommended Books: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22"/>
          <p:cNvSpPr/>
          <p:nvPr/>
        </p:nvSpPr>
        <p:spPr>
          <a:xfrm>
            <a:off x="0" y="0"/>
            <a:ext cx="12192000" cy="1690688"/>
          </a:xfrm>
          <a:prstGeom prst="rect">
            <a:avLst/>
          </a:prstGeom>
          <a:gradFill>
            <a:gsLst>
              <a:gs pos="0">
                <a:schemeClr val="accent1"/>
              </a:gs>
              <a:gs pos="100000">
                <a:schemeClr val="accent2"/>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22"/>
          <p:cNvSpPr txBox="1">
            <a:spLocks noGrp="1"/>
          </p:cNvSpPr>
          <p:nvPr>
            <p:ph type="title"/>
          </p:nvPr>
        </p:nvSpPr>
        <p:spPr>
          <a:xfrm>
            <a:off x="1044868" y="425955"/>
            <a:ext cx="9829800" cy="10895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The right loom for me:</a:t>
            </a:r>
            <a:endParaRPr/>
          </a:p>
        </p:txBody>
      </p:sp>
      <p:sp>
        <p:nvSpPr>
          <p:cNvPr id="308" name="Google Shape;308;p22"/>
          <p:cNvSpPr/>
          <p:nvPr/>
        </p:nvSpPr>
        <p:spPr>
          <a:xfrm>
            <a:off x="10903882" y="591829"/>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22"/>
          <p:cNvSpPr/>
          <p:nvPr/>
        </p:nvSpPr>
        <p:spPr>
          <a:xfrm>
            <a:off x="11262662" y="821124"/>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22"/>
          <p:cNvSpPr/>
          <p:nvPr/>
        </p:nvSpPr>
        <p:spPr>
          <a:xfrm>
            <a:off x="10888342" y="1336268"/>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11" name="Google Shape;311;p22"/>
          <p:cNvGrpSpPr/>
          <p:nvPr/>
        </p:nvGrpSpPr>
        <p:grpSpPr>
          <a:xfrm>
            <a:off x="839483" y="2525779"/>
            <a:ext cx="10513032" cy="3336636"/>
            <a:chOff x="1283" y="314546"/>
            <a:chExt cx="10513032" cy="3336636"/>
          </a:xfrm>
        </p:grpSpPr>
        <p:sp>
          <p:nvSpPr>
            <p:cNvPr id="312" name="Google Shape;312;p22"/>
            <p:cNvSpPr/>
            <p:nvPr/>
          </p:nvSpPr>
          <p:spPr>
            <a:xfrm>
              <a:off x="1283" y="314546"/>
              <a:ext cx="4505585" cy="2861046"/>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2"/>
            <p:cNvSpPr/>
            <p:nvPr/>
          </p:nvSpPr>
          <p:spPr>
            <a:xfrm>
              <a:off x="501904" y="790136"/>
              <a:ext cx="4505585" cy="2861046"/>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txBox="1"/>
            <p:nvPr/>
          </p:nvSpPr>
          <p:spPr>
            <a:xfrm>
              <a:off x="585701" y="873933"/>
              <a:ext cx="4337991" cy="2693452"/>
            </a:xfrm>
            <a:prstGeom prst="rect">
              <a:avLst/>
            </a:prstGeom>
            <a:noFill/>
            <a:ln>
              <a:noFill/>
            </a:ln>
          </p:spPr>
          <p:txBody>
            <a:bodyPr spcFirstLastPara="1" wrap="square" lIns="160000" tIns="160000" rIns="160000" bIns="160000" anchor="ctr" anchorCtr="0">
              <a:noAutofit/>
            </a:bodyPr>
            <a:lstStyle/>
            <a:p>
              <a:pPr marL="0" marR="0" lvl="0" indent="0" algn="ctr" rtl="0">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Fits my body, my budget, my space, and my weaving aspirations!  </a:t>
              </a:r>
              <a:endParaRPr/>
            </a:p>
          </p:txBody>
        </p:sp>
        <p:sp>
          <p:nvSpPr>
            <p:cNvPr id="315" name="Google Shape;315;p22"/>
            <p:cNvSpPr/>
            <p:nvPr/>
          </p:nvSpPr>
          <p:spPr>
            <a:xfrm>
              <a:off x="5508110" y="314546"/>
              <a:ext cx="4505585" cy="2861046"/>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2"/>
            <p:cNvSpPr/>
            <p:nvPr/>
          </p:nvSpPr>
          <p:spPr>
            <a:xfrm>
              <a:off x="6008730" y="790136"/>
              <a:ext cx="4505585" cy="2861046"/>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2"/>
            <p:cNvSpPr txBox="1"/>
            <p:nvPr/>
          </p:nvSpPr>
          <p:spPr>
            <a:xfrm>
              <a:off x="6092527" y="873933"/>
              <a:ext cx="4337991" cy="2693452"/>
            </a:xfrm>
            <a:prstGeom prst="rect">
              <a:avLst/>
            </a:prstGeom>
            <a:noFill/>
            <a:ln>
              <a:noFill/>
            </a:ln>
          </p:spPr>
          <p:txBody>
            <a:bodyPr spcFirstLastPara="1" wrap="square" lIns="160000" tIns="160000" rIns="160000" bIns="160000" anchor="ctr" anchorCtr="0">
              <a:noAutofit/>
            </a:bodyPr>
            <a:lstStyle/>
            <a:p>
              <a:pPr marL="0" marR="0" lvl="0" indent="0" algn="ctr" rtl="0">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HAPPY WEAVING!</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p:nvPr/>
        </p:nvSpPr>
        <p:spPr>
          <a:xfrm>
            <a:off x="176463" y="385011"/>
            <a:ext cx="11726780" cy="65556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Calibri"/>
                <a:ea typeface="Calibri"/>
                <a:cs typeface="Calibri"/>
                <a:sym typeface="Calibri"/>
              </a:rPr>
              <a:t>Is this your first loom? Do you want to weave with more than 4 shafts? </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If it is a used loom, are all parts functioning? Is it sectional warped?  Do I need a warping board or mill?</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a:t>
            </a:r>
            <a:r>
              <a:rPr lang="en-US" sz="2800" i="1">
                <a:solidFill>
                  <a:schemeClr val="accent1"/>
                </a:solidFill>
                <a:latin typeface="Calibri"/>
                <a:ea typeface="Calibri"/>
                <a:cs typeface="Calibri"/>
                <a:sym typeface="Calibri"/>
              </a:rPr>
              <a:t>Many weavers acquire more than one loom.  More shafts allow more pattern choices, but you can weave a lifetime with 4! Buy a used loom from an experienced weaver, or have a weaver check it out.</a:t>
            </a:r>
            <a:endParaRPr sz="2800">
              <a:solidFill>
                <a:schemeClr val="accent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What is your budget? What is available for loom choices now?  Are you willing to wait for a specific loom?   </a:t>
            </a:r>
            <a:r>
              <a:rPr lang="en-US" sz="2800" i="1">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2800" i="1">
                <a:solidFill>
                  <a:schemeClr val="accent1"/>
                </a:solidFill>
                <a:latin typeface="Calibri"/>
                <a:ea typeface="Calibri"/>
                <a:cs typeface="Calibri"/>
                <a:sym typeface="Calibri"/>
              </a:rPr>
              <a:t>    You can upgrade to a better loom as your skills increase. Used floor looms are usually at least $400 for a 4 shaft loom. New floor looms can be $1500 and up. </a:t>
            </a:r>
            <a:endParaRPr sz="2800">
              <a:solidFill>
                <a:schemeClr val="accent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What learning resources are available</a:t>
            </a:r>
            <a:r>
              <a:rPr lang="en-US" sz="2800" i="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Is the company still in business if I need manuals or parts?</a:t>
            </a:r>
            <a:endParaRPr/>
          </a:p>
          <a:p>
            <a:pPr marL="0" marR="0" lvl="0" indent="0" algn="l" rtl="0">
              <a:spcBef>
                <a:spcPts val="0"/>
              </a:spcBef>
              <a:spcAft>
                <a:spcPts val="0"/>
              </a:spcAft>
              <a:buNone/>
            </a:pPr>
            <a:r>
              <a:rPr lang="en-US" sz="2800" i="1">
                <a:solidFill>
                  <a:schemeClr val="dk1"/>
                </a:solidFill>
                <a:latin typeface="Calibri"/>
                <a:ea typeface="Calibri"/>
                <a:cs typeface="Calibri"/>
                <a:sym typeface="Calibri"/>
              </a:rPr>
              <a:t>    </a:t>
            </a:r>
            <a:r>
              <a:rPr lang="en-US" sz="2800" i="1">
                <a:solidFill>
                  <a:schemeClr val="accent1"/>
                </a:solidFill>
                <a:latin typeface="Calibri"/>
                <a:ea typeface="Calibri"/>
                <a:cs typeface="Calibri"/>
                <a:sym typeface="Calibri"/>
              </a:rPr>
              <a:t>Local weavers or Guilds are priceless!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4"/>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4"/>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4"/>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4"/>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Loom Vocabulary</a:t>
            </a:r>
            <a:endParaRPr sz="4000">
              <a:solidFill>
                <a:srgbClr val="FFFFFF"/>
              </a:solidFill>
              <a:latin typeface="Calibri"/>
              <a:ea typeface="Calibri"/>
              <a:cs typeface="Calibri"/>
              <a:sym typeface="Calibri"/>
            </a:endParaRPr>
          </a:p>
        </p:txBody>
      </p:sp>
      <p:sp>
        <p:nvSpPr>
          <p:cNvPr id="122" name="Google Shape;122;p4"/>
          <p:cNvSpPr txBox="1">
            <a:spLocks noGrp="1"/>
          </p:cNvSpPr>
          <p:nvPr>
            <p:ph type="body" idx="1"/>
          </p:nvPr>
        </p:nvSpPr>
        <p:spPr>
          <a:xfrm>
            <a:off x="459351" y="1622745"/>
            <a:ext cx="11427850" cy="43788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b="1"/>
              <a:t>Warp</a:t>
            </a:r>
            <a:r>
              <a:rPr lang="en-US" sz="2400"/>
              <a:t> is held between a back beam and a front or cloth beam.</a:t>
            </a:r>
            <a:endParaRPr/>
          </a:p>
          <a:p>
            <a:pPr marL="228600" lvl="0" indent="-228600" algn="l" rtl="0">
              <a:lnSpc>
                <a:spcPct val="90000"/>
              </a:lnSpc>
              <a:spcBef>
                <a:spcPts val="1000"/>
              </a:spcBef>
              <a:spcAft>
                <a:spcPts val="0"/>
              </a:spcAft>
              <a:buClr>
                <a:schemeClr val="dk1"/>
              </a:buClr>
              <a:buSzPts val="2400"/>
              <a:buChar char="•"/>
            </a:pPr>
            <a:r>
              <a:rPr lang="en-US" sz="2400"/>
              <a:t>Warp strings go thru </a:t>
            </a:r>
            <a:r>
              <a:rPr lang="en-US" sz="2400" b="1"/>
              <a:t>heddle eyes </a:t>
            </a:r>
            <a:r>
              <a:rPr lang="en-US" sz="2400"/>
              <a:t>or slots and holes on a rigid heddle.</a:t>
            </a:r>
            <a:endParaRPr/>
          </a:p>
          <a:p>
            <a:pPr marL="228600" lvl="0" indent="-228600" algn="l" rtl="0">
              <a:lnSpc>
                <a:spcPct val="90000"/>
              </a:lnSpc>
              <a:spcBef>
                <a:spcPts val="1000"/>
              </a:spcBef>
              <a:spcAft>
                <a:spcPts val="0"/>
              </a:spcAft>
              <a:buClr>
                <a:schemeClr val="dk1"/>
              </a:buClr>
              <a:buSzPts val="2400"/>
              <a:buChar char="•"/>
            </a:pPr>
            <a:r>
              <a:rPr lang="en-US" sz="2400" b="1"/>
              <a:t>Sheds</a:t>
            </a:r>
            <a:r>
              <a:rPr lang="en-US" sz="2400"/>
              <a:t> are created by raising and lowering heddles that hold warp strings.</a:t>
            </a:r>
            <a:endParaRPr/>
          </a:p>
          <a:p>
            <a:pPr marL="228600" lvl="0" indent="-228600" algn="l" rtl="0">
              <a:lnSpc>
                <a:spcPct val="90000"/>
              </a:lnSpc>
              <a:spcBef>
                <a:spcPts val="1000"/>
              </a:spcBef>
              <a:spcAft>
                <a:spcPts val="0"/>
              </a:spcAft>
              <a:buClr>
                <a:schemeClr val="dk1"/>
              </a:buClr>
              <a:buSzPts val="2400"/>
              <a:buChar char="•"/>
            </a:pPr>
            <a:r>
              <a:rPr lang="en-US" sz="2400" b="1"/>
              <a:t>Shafts</a:t>
            </a:r>
            <a:r>
              <a:rPr lang="en-US" sz="2400"/>
              <a:t> hold the heddles and are moved by levers or </a:t>
            </a:r>
            <a:r>
              <a:rPr lang="en-US" sz="2400" b="1"/>
              <a:t>treadles,</a:t>
            </a:r>
            <a:r>
              <a:rPr lang="en-US" sz="2400"/>
              <a:t> or lifted by you.</a:t>
            </a:r>
            <a:endParaRPr/>
          </a:p>
          <a:p>
            <a:pPr marL="228600" lvl="0" indent="-228600" algn="l" rtl="0">
              <a:lnSpc>
                <a:spcPct val="90000"/>
              </a:lnSpc>
              <a:spcBef>
                <a:spcPts val="1000"/>
              </a:spcBef>
              <a:spcAft>
                <a:spcPts val="0"/>
              </a:spcAft>
              <a:buClr>
                <a:schemeClr val="dk1"/>
              </a:buClr>
              <a:buSzPts val="2400"/>
              <a:buChar char="•"/>
            </a:pPr>
            <a:r>
              <a:rPr lang="en-US" sz="2400" b="1"/>
              <a:t>Shuttles</a:t>
            </a:r>
            <a:r>
              <a:rPr lang="en-US" sz="2400"/>
              <a:t> are used to move the </a:t>
            </a:r>
            <a:r>
              <a:rPr lang="en-US" sz="2400" b="1"/>
              <a:t>weft</a:t>
            </a:r>
            <a:r>
              <a:rPr lang="en-US" sz="2400"/>
              <a:t> across the warp that is raised or lowered in the shed.</a:t>
            </a:r>
            <a:endParaRPr/>
          </a:p>
          <a:p>
            <a:pPr marL="228600" lvl="0" indent="-228600" algn="l" rtl="0">
              <a:lnSpc>
                <a:spcPct val="90000"/>
              </a:lnSpc>
              <a:spcBef>
                <a:spcPts val="1000"/>
              </a:spcBef>
              <a:spcAft>
                <a:spcPts val="0"/>
              </a:spcAft>
              <a:buClr>
                <a:schemeClr val="dk1"/>
              </a:buClr>
              <a:buSzPts val="2400"/>
              <a:buChar char="•"/>
            </a:pPr>
            <a:r>
              <a:rPr lang="en-US" sz="2400" b="1"/>
              <a:t>Beater bars </a:t>
            </a:r>
            <a:r>
              <a:rPr lang="en-US" sz="2400"/>
              <a:t> hold the </a:t>
            </a:r>
            <a:r>
              <a:rPr lang="en-US" sz="2400" b="1"/>
              <a:t>reed</a:t>
            </a:r>
            <a:r>
              <a:rPr lang="en-US" sz="2400"/>
              <a:t> to compress the wefts in the warp to create the weavings. </a:t>
            </a:r>
            <a:endParaRPr/>
          </a:p>
          <a:p>
            <a:pPr marL="228600" lvl="0" indent="-228600" algn="l" rtl="0">
              <a:lnSpc>
                <a:spcPct val="90000"/>
              </a:lnSpc>
              <a:spcBef>
                <a:spcPts val="1000"/>
              </a:spcBef>
              <a:spcAft>
                <a:spcPts val="0"/>
              </a:spcAft>
              <a:buClr>
                <a:schemeClr val="dk1"/>
              </a:buClr>
              <a:buSzPts val="2400"/>
              <a:buChar char="•"/>
            </a:pPr>
            <a:r>
              <a:rPr lang="en-US" sz="2400" b="1"/>
              <a:t>Brakes</a:t>
            </a:r>
            <a:r>
              <a:rPr lang="en-US" sz="2400"/>
              <a:t> control the tension on the warp strings, and allow you to advance the warp as you weave.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descr="A picture containing text, indoor, floor, wood&#10;&#10;Description automatically generated"/>
          <p:cNvPicPr preferRelativeResize="0"/>
          <p:nvPr/>
        </p:nvPicPr>
        <p:blipFill rotWithShape="1">
          <a:blip r:embed="rId3">
            <a:alphaModFix/>
          </a:blip>
          <a:srcRect l="7553" t="25843" r="-7552" b="-25844"/>
          <a:stretch/>
        </p:blipFill>
        <p:spPr>
          <a:xfrm>
            <a:off x="6154413" y="1275082"/>
            <a:ext cx="6630849" cy="4973137"/>
          </a:xfrm>
          <a:prstGeom prst="rect">
            <a:avLst/>
          </a:prstGeom>
          <a:noFill/>
          <a:ln>
            <a:noFill/>
          </a:ln>
        </p:spPr>
      </p:pic>
      <p:pic>
        <p:nvPicPr>
          <p:cNvPr id="128" name="Google Shape;128;p5" descr="A picture containing indoor, wooden, wood&#10;&#10;Description automatically generated"/>
          <p:cNvPicPr preferRelativeResize="0"/>
          <p:nvPr/>
        </p:nvPicPr>
        <p:blipFill rotWithShape="1">
          <a:blip r:embed="rId4">
            <a:alphaModFix/>
          </a:blip>
          <a:srcRect l="3398"/>
          <a:stretch/>
        </p:blipFill>
        <p:spPr>
          <a:xfrm rot="5400000">
            <a:off x="-14143" y="1517766"/>
            <a:ext cx="6010482" cy="4666429"/>
          </a:xfrm>
          <a:prstGeom prst="rect">
            <a:avLst/>
          </a:prstGeom>
          <a:noFill/>
          <a:ln>
            <a:noFill/>
          </a:ln>
        </p:spPr>
      </p:pic>
      <p:sp>
        <p:nvSpPr>
          <p:cNvPr id="129" name="Google Shape;129;p5"/>
          <p:cNvSpPr txBox="1"/>
          <p:nvPr/>
        </p:nvSpPr>
        <p:spPr>
          <a:xfrm flipH="1">
            <a:off x="2195206" y="1738159"/>
            <a:ext cx="34544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C00000"/>
                </a:solidFill>
                <a:highlight>
                  <a:srgbClr val="FFFF00"/>
                </a:highlight>
                <a:latin typeface="Calibri"/>
                <a:ea typeface="Calibri"/>
                <a:cs typeface="Calibri"/>
                <a:sym typeface="Calibri"/>
              </a:rPr>
              <a:t>Shafts with heddles</a:t>
            </a:r>
            <a:endParaRPr/>
          </a:p>
        </p:txBody>
      </p:sp>
      <p:sp>
        <p:nvSpPr>
          <p:cNvPr id="130" name="Google Shape;130;p5"/>
          <p:cNvSpPr txBox="1"/>
          <p:nvPr/>
        </p:nvSpPr>
        <p:spPr>
          <a:xfrm>
            <a:off x="2722162" y="5958970"/>
            <a:ext cx="140279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highlight>
                  <a:srgbClr val="FFFF00"/>
                </a:highlight>
                <a:latin typeface="Calibri"/>
                <a:ea typeface="Calibri"/>
                <a:cs typeface="Calibri"/>
                <a:sym typeface="Calibri"/>
              </a:rPr>
              <a:t>Treadles</a:t>
            </a:r>
            <a:endParaRPr/>
          </a:p>
        </p:txBody>
      </p:sp>
      <p:sp>
        <p:nvSpPr>
          <p:cNvPr id="131" name="Google Shape;131;p5"/>
          <p:cNvSpPr txBox="1"/>
          <p:nvPr/>
        </p:nvSpPr>
        <p:spPr>
          <a:xfrm>
            <a:off x="371485" y="2410157"/>
            <a:ext cx="45735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highlight>
                  <a:srgbClr val="FFFF00"/>
                </a:highlight>
                <a:latin typeface="Calibri"/>
                <a:ea typeface="Calibri"/>
                <a:cs typeface="Calibri"/>
                <a:sym typeface="Calibri"/>
              </a:rPr>
              <a:t>Beater bar with reed</a:t>
            </a:r>
            <a:endParaRPr/>
          </a:p>
        </p:txBody>
      </p:sp>
      <p:sp>
        <p:nvSpPr>
          <p:cNvPr id="132" name="Google Shape;132;p5"/>
          <p:cNvSpPr txBox="1"/>
          <p:nvPr/>
        </p:nvSpPr>
        <p:spPr>
          <a:xfrm flipH="1">
            <a:off x="3104828" y="2905780"/>
            <a:ext cx="34357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C00000"/>
                </a:solidFill>
                <a:highlight>
                  <a:srgbClr val="FFFF00"/>
                </a:highlight>
                <a:latin typeface="Calibri"/>
                <a:ea typeface="Calibri"/>
                <a:cs typeface="Calibri"/>
                <a:sym typeface="Calibri"/>
              </a:rPr>
              <a:t>Shuttle with weft </a:t>
            </a:r>
            <a:endParaRPr/>
          </a:p>
        </p:txBody>
      </p:sp>
      <p:sp>
        <p:nvSpPr>
          <p:cNvPr id="133" name="Google Shape;133;p5"/>
          <p:cNvSpPr txBox="1"/>
          <p:nvPr/>
        </p:nvSpPr>
        <p:spPr>
          <a:xfrm>
            <a:off x="6802150" y="1809448"/>
            <a:ext cx="231648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C00000"/>
                </a:solidFill>
                <a:highlight>
                  <a:srgbClr val="FFFF00"/>
                </a:highlight>
                <a:latin typeface="Calibri"/>
                <a:ea typeface="Calibri"/>
                <a:cs typeface="Calibri"/>
                <a:sym typeface="Calibri"/>
              </a:rPr>
              <a:t>warp</a:t>
            </a:r>
            <a:endParaRPr/>
          </a:p>
        </p:txBody>
      </p:sp>
      <p:sp>
        <p:nvSpPr>
          <p:cNvPr id="134" name="Google Shape;134;p5"/>
          <p:cNvSpPr txBox="1"/>
          <p:nvPr/>
        </p:nvSpPr>
        <p:spPr>
          <a:xfrm>
            <a:off x="657884" y="4034971"/>
            <a:ext cx="50190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highlight>
                  <a:srgbClr val="FFFF00"/>
                </a:highlight>
                <a:latin typeface="Calibri"/>
                <a:ea typeface="Calibri"/>
                <a:cs typeface="Calibri"/>
                <a:sym typeface="Calibri"/>
              </a:rPr>
              <a:t>Cloth beam or front beam</a:t>
            </a:r>
            <a:endParaRPr/>
          </a:p>
        </p:txBody>
      </p:sp>
      <p:sp>
        <p:nvSpPr>
          <p:cNvPr id="135" name="Google Shape;135;p5"/>
          <p:cNvSpPr txBox="1"/>
          <p:nvPr/>
        </p:nvSpPr>
        <p:spPr>
          <a:xfrm>
            <a:off x="11174406" y="1963253"/>
            <a:ext cx="176617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highlight>
                  <a:srgbClr val="FFFF00"/>
                </a:highlight>
                <a:latin typeface="Calibri"/>
                <a:ea typeface="Calibri"/>
                <a:cs typeface="Calibri"/>
                <a:sym typeface="Calibri"/>
              </a:rPr>
              <a:t>shed</a:t>
            </a:r>
            <a:endParaRPr/>
          </a:p>
        </p:txBody>
      </p:sp>
      <p:sp>
        <p:nvSpPr>
          <p:cNvPr id="136" name="Google Shape;136;p5"/>
          <p:cNvSpPr txBox="1"/>
          <p:nvPr/>
        </p:nvSpPr>
        <p:spPr>
          <a:xfrm>
            <a:off x="6062476" y="4786942"/>
            <a:ext cx="37398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C00000"/>
                </a:solidFill>
                <a:highlight>
                  <a:srgbClr val="FFFF00"/>
                </a:highlight>
                <a:latin typeface="Calibri"/>
                <a:ea typeface="Calibri"/>
                <a:cs typeface="Calibri"/>
                <a:sym typeface="Calibri"/>
              </a:rPr>
              <a:t>Back beam and brake</a:t>
            </a:r>
            <a:endParaRPr/>
          </a:p>
        </p:txBody>
      </p:sp>
      <p:sp>
        <p:nvSpPr>
          <p:cNvPr id="137" name="Google Shape;137;p5"/>
          <p:cNvSpPr txBox="1"/>
          <p:nvPr/>
        </p:nvSpPr>
        <p:spPr>
          <a:xfrm>
            <a:off x="864450" y="233190"/>
            <a:ext cx="9347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Parts of a Loom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p:nvPr/>
        </p:nvSpPr>
        <p:spPr>
          <a:xfrm>
            <a:off x="1267691" y="1023256"/>
            <a:ext cx="10575966" cy="55399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If you love :</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Flexibility, mobility,  and low cost</a:t>
            </a:r>
            <a:r>
              <a:rPr lang="en-US" sz="2800">
                <a:solidFill>
                  <a:schemeClr val="dk1"/>
                </a:solidFill>
                <a:latin typeface="Calibri"/>
                <a:ea typeface="Calibri"/>
                <a:cs typeface="Calibri"/>
                <a:sym typeface="Calibri"/>
              </a:rPr>
              <a:t>, try a rigid heddle or table loom.</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Making small weavings and quick projects</a:t>
            </a:r>
            <a:r>
              <a:rPr lang="en-US" sz="2800">
                <a:solidFill>
                  <a:schemeClr val="dk1"/>
                </a:solidFill>
                <a:latin typeface="Calibri"/>
                <a:ea typeface="Calibri"/>
                <a:cs typeface="Calibri"/>
                <a:sym typeface="Calibri"/>
              </a:rPr>
              <a:t>, try a rigid heddle or table loom. </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Figuring out patterns and repetitions</a:t>
            </a:r>
            <a:r>
              <a:rPr lang="en-US" sz="2800">
                <a:solidFill>
                  <a:schemeClr val="dk1"/>
                </a:solidFill>
                <a:latin typeface="Calibri"/>
                <a:ea typeface="Calibri"/>
                <a:cs typeface="Calibri"/>
                <a:sym typeface="Calibri"/>
              </a:rPr>
              <a:t>, try a floor loom or table loom.</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Making rugs and large weavings</a:t>
            </a:r>
            <a:r>
              <a:rPr lang="en-US" sz="2800">
                <a:solidFill>
                  <a:schemeClr val="dk1"/>
                </a:solidFill>
                <a:latin typeface="Calibri"/>
                <a:ea typeface="Calibri"/>
                <a:cs typeface="Calibri"/>
                <a:sym typeface="Calibri"/>
              </a:rPr>
              <a:t>, try a floor loom.</a:t>
            </a:r>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Doing all kinds and sizes of weaving</a:t>
            </a:r>
            <a:r>
              <a:rPr lang="en-US" sz="2800">
                <a:solidFill>
                  <a:schemeClr val="dk1"/>
                </a:solidFill>
                <a:latin typeface="Calibri"/>
                <a:ea typeface="Calibri"/>
                <a:cs typeface="Calibri"/>
                <a:sym typeface="Calibri"/>
              </a:rPr>
              <a:t>, try a floor loom. </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Progressive challenges and  more complex patterns</a:t>
            </a:r>
            <a:r>
              <a:rPr lang="en-US" sz="2800">
                <a:solidFill>
                  <a:schemeClr val="dk1"/>
                </a:solidFill>
                <a:latin typeface="Calibri"/>
                <a:ea typeface="Calibri"/>
                <a:cs typeface="Calibri"/>
                <a:sym typeface="Calibri"/>
              </a:rPr>
              <a:t>, try an 8 shaft floor loom or Dobby loom.</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7"/>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7"/>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7"/>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7"/>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7"/>
          <p:cNvSpPr txBox="1"/>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100">
                <a:solidFill>
                  <a:srgbClr val="FFFFFF"/>
                </a:solidFill>
                <a:latin typeface="Calibri"/>
                <a:ea typeface="Calibri"/>
                <a:cs typeface="Calibri"/>
                <a:sym typeface="Calibri"/>
              </a:rPr>
              <a:t>Rigid Heddle Loom   </a:t>
            </a:r>
            <a:endParaRPr/>
          </a:p>
          <a:p>
            <a:pPr marL="0" marR="0" lvl="0" indent="0" algn="l" rtl="0">
              <a:lnSpc>
                <a:spcPct val="90000"/>
              </a:lnSpc>
              <a:spcBef>
                <a:spcPts val="600"/>
              </a:spcBef>
              <a:spcAft>
                <a:spcPts val="0"/>
              </a:spcAft>
              <a:buNone/>
            </a:pPr>
            <a:r>
              <a:rPr lang="en-US" sz="3100">
                <a:solidFill>
                  <a:srgbClr val="FFFFFF"/>
                </a:solidFill>
                <a:latin typeface="Calibri"/>
                <a:ea typeface="Calibri"/>
                <a:cs typeface="Calibri"/>
                <a:sym typeface="Calibri"/>
              </a:rPr>
              <a:t> By:    Schacht    Ashford   Kromski  Beka  Glimakra</a:t>
            </a:r>
            <a:endParaRPr/>
          </a:p>
        </p:txBody>
      </p:sp>
      <p:sp>
        <p:nvSpPr>
          <p:cNvPr id="153" name="Google Shape;153;p7"/>
          <p:cNvSpPr txBox="1"/>
          <p:nvPr/>
        </p:nvSpPr>
        <p:spPr>
          <a:xfrm>
            <a:off x="1371599" y="1328208"/>
            <a:ext cx="9724031" cy="5235254"/>
          </a:xfrm>
          <a:prstGeom prst="rect">
            <a:avLst/>
          </a:prstGeom>
          <a:noFill/>
          <a:ln>
            <a:noFill/>
          </a:ln>
        </p:spPr>
        <p:txBody>
          <a:bodyPr spcFirstLastPara="1" wrap="square" lIns="91425" tIns="45700" rIns="91425" bIns="45700" anchor="ctr" anchorCtr="0">
            <a:normAutofit fontScale="32500" lnSpcReduction="20000"/>
          </a:bodyPr>
          <a:lstStyle/>
          <a:p>
            <a:pPr marL="0" marR="0" lvl="0" indent="78422" algn="l" rtl="0">
              <a:lnSpc>
                <a:spcPct val="90000"/>
              </a:lnSpc>
              <a:spcBef>
                <a:spcPts val="0"/>
              </a:spcBef>
              <a:spcAft>
                <a:spcPts val="0"/>
              </a:spcAft>
              <a:buClr>
                <a:schemeClr val="dk1"/>
              </a:buClr>
              <a:buSzPct val="100000"/>
              <a:buFont typeface="Arial"/>
              <a:buNone/>
            </a:pPr>
            <a:endParaRPr sz="38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Good for scarves, runners, place mats, towels, and other small weavings.</a:t>
            </a:r>
            <a:endParaRPr/>
          </a:p>
          <a:p>
            <a:pPr marL="0" marR="0" lvl="0" indent="152717" algn="l" rtl="0">
              <a:lnSpc>
                <a:spcPct val="90000"/>
              </a:lnSpc>
              <a:spcBef>
                <a:spcPts val="600"/>
              </a:spcBef>
              <a:spcAft>
                <a:spcPts val="0"/>
              </a:spcAft>
              <a:buClr>
                <a:schemeClr val="dk1"/>
              </a:buClr>
              <a:buSzPct val="100000"/>
              <a:buFont typeface="Arial"/>
              <a:buNone/>
            </a:pPr>
            <a:endParaRPr sz="7400">
              <a:solidFill>
                <a:schemeClr val="dk1"/>
              </a:solidFill>
              <a:latin typeface="Calibri"/>
              <a:ea typeface="Calibri"/>
              <a:cs typeface="Calibri"/>
              <a:sym typeface="Calibri"/>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Hole and Slot rigid heddle functions as both reed and heddles.</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Direct warping technique warps directly onto loom.</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Patterns:  Tabby or plain weave, but can use pickup to make more patterns.</a:t>
            </a:r>
            <a:endParaRPr/>
          </a:p>
          <a:p>
            <a:pPr marL="342900" marR="0" lvl="0" indent="-75882" algn="l" rtl="0">
              <a:lnSpc>
                <a:spcPct val="90000"/>
              </a:lnSpc>
              <a:spcBef>
                <a:spcPts val="600"/>
              </a:spcBef>
              <a:spcAft>
                <a:spcPts val="0"/>
              </a:spcAft>
              <a:buClr>
                <a:schemeClr val="dk1"/>
              </a:buClr>
              <a:buSzPct val="100000"/>
              <a:buFont typeface="Arial"/>
              <a:buNone/>
            </a:pPr>
            <a:endParaRPr sz="7400">
              <a:solidFill>
                <a:schemeClr val="dk1"/>
              </a:solidFill>
              <a:latin typeface="Calibri"/>
              <a:ea typeface="Calibri"/>
              <a:cs typeface="Calibri"/>
              <a:sym typeface="Calibri"/>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Footprint:  10 x 10 inches to 36 x 36 inches, 10-12 inches high.</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Portable  </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Attaches to stand or tabletop.</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Affordable and versatile. </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Schacht Cricket 10” or 15” width  $200</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Schacht Flip 15, 20, 25, 30 inch widths $290 and up</a:t>
            </a:r>
            <a:endParaRPr/>
          </a:p>
          <a:p>
            <a:pPr marL="342900" marR="0" lvl="0" indent="-228600" algn="l" rtl="0">
              <a:lnSpc>
                <a:spcPct val="90000"/>
              </a:lnSpc>
              <a:spcBef>
                <a:spcPts val="600"/>
              </a:spcBef>
              <a:spcAft>
                <a:spcPts val="0"/>
              </a:spcAft>
              <a:buClr>
                <a:schemeClr val="dk1"/>
              </a:buClr>
              <a:buSzPct val="100000"/>
              <a:buFont typeface="Arial"/>
              <a:buChar char="•"/>
            </a:pPr>
            <a:r>
              <a:rPr lang="en-US" sz="7400">
                <a:solidFill>
                  <a:schemeClr val="dk1"/>
                </a:solidFill>
                <a:latin typeface="Calibri"/>
                <a:ea typeface="Calibri"/>
                <a:cs typeface="Calibri"/>
                <a:sym typeface="Calibri"/>
              </a:rPr>
              <a:t> Can use two rigid heddles to make 4 shaft patterns.</a:t>
            </a:r>
            <a:endParaRPr/>
          </a:p>
          <a:p>
            <a:pPr marL="285750" marR="0" lvl="0" indent="-201803" algn="l" rtl="0">
              <a:lnSpc>
                <a:spcPct val="90000"/>
              </a:lnSpc>
              <a:spcBef>
                <a:spcPts val="600"/>
              </a:spcBef>
              <a:spcAft>
                <a:spcPts val="0"/>
              </a:spcAft>
              <a:buClr>
                <a:schemeClr val="dk1"/>
              </a:buClr>
              <a:buSzPct val="100000"/>
              <a:buFont typeface="Arial"/>
              <a:buNone/>
            </a:pPr>
            <a:endParaRPr sz="1300">
              <a:solidFill>
                <a:schemeClr val="dk1"/>
              </a:solidFill>
              <a:latin typeface="Calibri"/>
              <a:ea typeface="Calibri"/>
              <a:cs typeface="Calibri"/>
              <a:sym typeface="Calibri"/>
            </a:endParaRPr>
          </a:p>
          <a:p>
            <a:pPr marL="0" marR="0" lvl="0" indent="26796" algn="l" rtl="0">
              <a:lnSpc>
                <a:spcPct val="90000"/>
              </a:lnSpc>
              <a:spcBef>
                <a:spcPts val="600"/>
              </a:spcBef>
              <a:spcAft>
                <a:spcPts val="0"/>
              </a:spcAft>
              <a:buClr>
                <a:schemeClr val="dk1"/>
              </a:buClr>
              <a:buSzPct val="100000"/>
              <a:buFont typeface="Arial"/>
              <a:buNone/>
            </a:pPr>
            <a:endParaRPr sz="13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8" descr="A picture containing indoor&#10;&#10;Description automatically generated"/>
          <p:cNvPicPr preferRelativeResize="0"/>
          <p:nvPr/>
        </p:nvPicPr>
        <p:blipFill rotWithShape="1">
          <a:blip r:embed="rId3">
            <a:alphaModFix/>
          </a:blip>
          <a:srcRect/>
          <a:stretch/>
        </p:blipFill>
        <p:spPr>
          <a:xfrm rot="5400000">
            <a:off x="7505248" y="2560407"/>
            <a:ext cx="4314369" cy="3235777"/>
          </a:xfrm>
          <a:prstGeom prst="rect">
            <a:avLst/>
          </a:prstGeom>
          <a:noFill/>
          <a:ln>
            <a:noFill/>
          </a:ln>
        </p:spPr>
      </p:pic>
      <p:pic>
        <p:nvPicPr>
          <p:cNvPr id="159" name="Google Shape;159;p8" descr="A picture containing indoor, wooden, wood&#10;&#10;Description automatically generated"/>
          <p:cNvPicPr preferRelativeResize="0"/>
          <p:nvPr/>
        </p:nvPicPr>
        <p:blipFill rotWithShape="1">
          <a:blip r:embed="rId4">
            <a:alphaModFix/>
          </a:blip>
          <a:srcRect/>
          <a:stretch/>
        </p:blipFill>
        <p:spPr>
          <a:xfrm rot="5400000">
            <a:off x="179160" y="2345543"/>
            <a:ext cx="4836888" cy="3627666"/>
          </a:xfrm>
          <a:prstGeom prst="rect">
            <a:avLst/>
          </a:prstGeom>
          <a:noFill/>
          <a:ln>
            <a:noFill/>
          </a:ln>
        </p:spPr>
      </p:pic>
      <p:sp>
        <p:nvSpPr>
          <p:cNvPr id="160" name="Google Shape;160;p8"/>
          <p:cNvSpPr txBox="1"/>
          <p:nvPr/>
        </p:nvSpPr>
        <p:spPr>
          <a:xfrm>
            <a:off x="783771" y="1371600"/>
            <a:ext cx="4724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Schact  Cricket Rigid Heddle Loom 15 “ width</a:t>
            </a:r>
            <a:endParaRPr/>
          </a:p>
        </p:txBody>
      </p:sp>
      <p:sp>
        <p:nvSpPr>
          <p:cNvPr id="161" name="Google Shape;161;p8"/>
          <p:cNvSpPr txBox="1"/>
          <p:nvPr/>
        </p:nvSpPr>
        <p:spPr>
          <a:xfrm>
            <a:off x="6096000" y="725269"/>
            <a:ext cx="53122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Schacht Flip Rigid Heddle Loom 15” width, allows for two rigid heddles to be used for 4 shaft patterns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9"/>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9"/>
          <p:cNvSpPr/>
          <p:nvPr/>
        </p:nvSpPr>
        <p:spPr>
          <a:xfrm rot="10800000" flipH="1">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9"/>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9"/>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9"/>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400"/>
              <a:buFont typeface="Calibri"/>
              <a:buNone/>
            </a:pPr>
            <a:r>
              <a:rPr lang="en-US" sz="3400">
                <a:solidFill>
                  <a:srgbClr val="FFFFFF"/>
                </a:solidFill>
                <a:latin typeface="Calibri"/>
                <a:ea typeface="Calibri"/>
                <a:cs typeface="Calibri"/>
                <a:sym typeface="Calibri"/>
              </a:rPr>
              <a:t>Table Looms</a:t>
            </a:r>
            <a:br>
              <a:rPr lang="en-US" sz="3400">
                <a:solidFill>
                  <a:srgbClr val="FFFFFF"/>
                </a:solidFill>
                <a:latin typeface="Calibri"/>
                <a:ea typeface="Calibri"/>
                <a:cs typeface="Calibri"/>
                <a:sym typeface="Calibri"/>
              </a:rPr>
            </a:br>
            <a:r>
              <a:rPr lang="en-US" sz="3400">
                <a:solidFill>
                  <a:srgbClr val="FFFFFF"/>
                </a:solidFill>
                <a:latin typeface="Calibri"/>
                <a:ea typeface="Calibri"/>
                <a:cs typeface="Calibri"/>
                <a:sym typeface="Calibri"/>
              </a:rPr>
              <a:t>by Glimakra Ashford Schacht Louet LeClerc</a:t>
            </a:r>
            <a:endParaRPr/>
          </a:p>
        </p:txBody>
      </p:sp>
      <p:sp>
        <p:nvSpPr>
          <p:cNvPr id="172" name="Google Shape;172;p9"/>
          <p:cNvSpPr txBox="1">
            <a:spLocks noGrp="1"/>
          </p:cNvSpPr>
          <p:nvPr>
            <p:ph type="body" idx="1"/>
          </p:nvPr>
        </p:nvSpPr>
        <p:spPr>
          <a:xfrm>
            <a:off x="1371599" y="2318197"/>
            <a:ext cx="9724031" cy="36833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US"/>
              <a:t>Good for towels, runners, scarves, tapestries, and small weavings.</a:t>
            </a:r>
            <a:endParaRPr/>
          </a:p>
          <a:p>
            <a:pPr marL="457200" lvl="0" indent="-228600" algn="l" rtl="0">
              <a:lnSpc>
                <a:spcPct val="90000"/>
              </a:lnSpc>
              <a:spcBef>
                <a:spcPts val="1000"/>
              </a:spcBef>
              <a:spcAft>
                <a:spcPts val="0"/>
              </a:spcAft>
              <a:buClr>
                <a:schemeClr val="dk1"/>
              </a:buClr>
              <a:buSzPts val="2400"/>
              <a:buChar char="•"/>
            </a:pPr>
            <a:r>
              <a:rPr lang="en-US" sz="2400"/>
              <a:t>Levers are moved to make the sheds, so lots of possible patterns. </a:t>
            </a:r>
            <a:endParaRPr/>
          </a:p>
          <a:p>
            <a:pPr marL="457200" lvl="0" indent="-228600" algn="l" rtl="0">
              <a:lnSpc>
                <a:spcPct val="90000"/>
              </a:lnSpc>
              <a:spcBef>
                <a:spcPts val="1000"/>
              </a:spcBef>
              <a:spcAft>
                <a:spcPts val="0"/>
              </a:spcAft>
              <a:buClr>
                <a:schemeClr val="dk1"/>
              </a:buClr>
              <a:buSzPts val="2400"/>
              <a:buChar char="•"/>
            </a:pPr>
            <a:r>
              <a:rPr lang="en-US" sz="2400"/>
              <a:t>Available in 2, 4, 6,  8, 12 or 16 shafts, so pattern choices expand with more shafts. </a:t>
            </a:r>
            <a:endParaRPr/>
          </a:p>
          <a:p>
            <a:pPr marL="457200" lvl="0" indent="-228600" algn="l" rtl="0">
              <a:lnSpc>
                <a:spcPct val="90000"/>
              </a:lnSpc>
              <a:spcBef>
                <a:spcPts val="1000"/>
              </a:spcBef>
              <a:spcAft>
                <a:spcPts val="0"/>
              </a:spcAft>
              <a:buClr>
                <a:schemeClr val="dk1"/>
              </a:buClr>
              <a:buSzPts val="2400"/>
              <a:buChar char="•"/>
            </a:pPr>
            <a:r>
              <a:rPr lang="en-US" sz="2400"/>
              <a:t>Most fold up for portability.  Some have stands.</a:t>
            </a:r>
            <a:endParaRPr/>
          </a:p>
          <a:p>
            <a:pPr marL="457200" lvl="0" indent="-228600" algn="l" rtl="0">
              <a:lnSpc>
                <a:spcPct val="90000"/>
              </a:lnSpc>
              <a:spcBef>
                <a:spcPts val="1000"/>
              </a:spcBef>
              <a:spcAft>
                <a:spcPts val="0"/>
              </a:spcAft>
              <a:buClr>
                <a:schemeClr val="dk1"/>
              </a:buClr>
              <a:buSzPts val="2400"/>
              <a:buChar char="•"/>
            </a:pPr>
            <a:r>
              <a:rPr lang="en-US" sz="2400"/>
              <a:t>Footprint: 15x 30 to 36 x 48 inches, 24-36 inches high.</a:t>
            </a:r>
            <a:endParaRPr/>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1763</Words>
  <Application>Microsoft Office PowerPoint</Application>
  <PresentationFormat>Widescreen</PresentationFormat>
  <Paragraphs>153</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The Right Loom for Me </vt:lpstr>
      <vt:lpstr>Things to Consider When Choosing a Loom</vt:lpstr>
      <vt:lpstr>PowerPoint Presentation</vt:lpstr>
      <vt:lpstr>Loom Vocabulary</vt:lpstr>
      <vt:lpstr>PowerPoint Presentation</vt:lpstr>
      <vt:lpstr>PowerPoint Presentation</vt:lpstr>
      <vt:lpstr>PowerPoint Presentation</vt:lpstr>
      <vt:lpstr>PowerPoint Presentation</vt:lpstr>
      <vt:lpstr>Table Looms by Glimakra Ashford Schacht Louet LeClerc</vt:lpstr>
      <vt:lpstr>PowerPoint Presentation</vt:lpstr>
      <vt:lpstr>Floor Looms </vt:lpstr>
      <vt:lpstr>Types of Floor Looms</vt:lpstr>
      <vt:lpstr>Jack Looms/Direct Tie Up looms  by Schacht Harrisville Kessenich Newcomb Norwood Louet Gilmore  Macomber</vt:lpstr>
      <vt:lpstr>PowerPoint Presentation</vt:lpstr>
      <vt:lpstr>Counterbalance Looms by Glimakra  LeClerc  Hammett  Union Orco</vt:lpstr>
      <vt:lpstr>PowerPoint Presentation</vt:lpstr>
      <vt:lpstr>Countermarche Looms by Glimakra  Cranbrook  Toika  Oxaback Louet </vt:lpstr>
      <vt:lpstr>PowerPoint Presentation</vt:lpstr>
      <vt:lpstr>Dobby Looms by Megado AVL</vt:lpstr>
      <vt:lpstr>PowerPoint Presentation</vt:lpstr>
      <vt:lpstr>PowerPoint Presentation</vt:lpstr>
      <vt:lpstr>The right loom for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Loom for Me </dc:title>
  <dc:creator>Chris Larson</dc:creator>
  <cp:lastModifiedBy>Karin Knudsen</cp:lastModifiedBy>
  <cp:revision>1</cp:revision>
  <dcterms:created xsi:type="dcterms:W3CDTF">2021-01-12T15:53:33Z</dcterms:created>
  <dcterms:modified xsi:type="dcterms:W3CDTF">2021-02-19T21:01:29Z</dcterms:modified>
</cp:coreProperties>
</file>